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notesMasterIdLst>
    <p:notesMasterId r:id="rId23"/>
  </p:notesMasterIdLst>
  <p:sldIdLst>
    <p:sldId id="256" r:id="rId2"/>
    <p:sldId id="272" r:id="rId3"/>
    <p:sldId id="274" r:id="rId4"/>
    <p:sldId id="291" r:id="rId5"/>
    <p:sldId id="292" r:id="rId6"/>
    <p:sldId id="296" r:id="rId7"/>
    <p:sldId id="298" r:id="rId8"/>
    <p:sldId id="293" r:id="rId9"/>
    <p:sldId id="301" r:id="rId10"/>
    <p:sldId id="279" r:id="rId11"/>
    <p:sldId id="280" r:id="rId12"/>
    <p:sldId id="299" r:id="rId13"/>
    <p:sldId id="303" r:id="rId14"/>
    <p:sldId id="294" r:id="rId15"/>
    <p:sldId id="304" r:id="rId16"/>
    <p:sldId id="302" r:id="rId17"/>
    <p:sldId id="286" r:id="rId18"/>
    <p:sldId id="300" r:id="rId19"/>
    <p:sldId id="297" r:id="rId20"/>
    <p:sldId id="295" r:id="rId21"/>
    <p:sldId id="268" r:id="rId22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FCFE"/>
    <a:srgbClr val="DBF6FE"/>
    <a:srgbClr val="6BC5C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1546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1698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7B33EB-5591-4DB6-996F-661565181F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FE0D2E1-77C3-4DA2-8832-A3152F193313}">
      <dgm:prSet phldrT="[Текст]" custT="1"/>
      <dgm:spPr>
        <a:ln>
          <a:solidFill>
            <a:srgbClr val="7030A0"/>
          </a:solidFill>
        </a:ln>
      </dgm:spPr>
      <dgm:t>
        <a:bodyPr/>
        <a:lstStyle/>
        <a:p>
          <a:r>
            <a:rPr lang="ru-RU" sz="2000" b="1" dirty="0" smtClean="0">
              <a:solidFill>
                <a:srgbClr val="7030A0"/>
              </a:solidFill>
            </a:rPr>
            <a:t>1. Необходимое количество аудиторий для проведения ИС.</a:t>
          </a:r>
          <a:endParaRPr lang="ru-RU" sz="2000" b="1" dirty="0">
            <a:solidFill>
              <a:srgbClr val="7030A0"/>
            </a:solidFill>
          </a:endParaRPr>
        </a:p>
      </dgm:t>
    </dgm:pt>
    <dgm:pt modelId="{4AF4BC17-2D1F-49DF-AC20-28B77ED12C0E}" type="parTrans" cxnId="{DF535656-84A8-4679-A521-A82DDABD69F4}">
      <dgm:prSet/>
      <dgm:spPr/>
      <dgm:t>
        <a:bodyPr/>
        <a:lstStyle/>
        <a:p>
          <a:endParaRPr lang="ru-RU"/>
        </a:p>
      </dgm:t>
    </dgm:pt>
    <dgm:pt modelId="{ADA7C40A-5698-480F-ACAC-8047959AD09E}" type="sibTrans" cxnId="{DF535656-84A8-4679-A521-A82DDABD69F4}">
      <dgm:prSet/>
      <dgm:spPr/>
      <dgm:t>
        <a:bodyPr/>
        <a:lstStyle/>
        <a:p>
          <a:endParaRPr lang="ru-RU"/>
        </a:p>
      </dgm:t>
    </dgm:pt>
    <dgm:pt modelId="{BAC701D0-1FD0-442B-9FA3-2846FBD5D2C4}">
      <dgm:prSet phldrT="[Текст]" custT="1"/>
      <dgm:spPr>
        <a:ln>
          <a:solidFill>
            <a:srgbClr val="7030A0"/>
          </a:solidFill>
        </a:ln>
      </dgm:spPr>
      <dgm:t>
        <a:bodyPr/>
        <a:lstStyle/>
        <a:p>
          <a:pPr algn="ctr">
            <a:spcAft>
              <a:spcPts val="0"/>
            </a:spcAft>
          </a:pPr>
          <a:r>
            <a:rPr lang="ru-RU" sz="2000" b="1" dirty="0" smtClean="0">
              <a:solidFill>
                <a:srgbClr val="7030A0"/>
              </a:solidFill>
            </a:rPr>
            <a:t>2. Наличие необходимого оборудования в аудиториях и штабе.</a:t>
          </a:r>
          <a:endParaRPr lang="ru-RU" sz="2000" b="1" dirty="0">
            <a:solidFill>
              <a:srgbClr val="7030A0"/>
            </a:solidFill>
          </a:endParaRPr>
        </a:p>
      </dgm:t>
    </dgm:pt>
    <dgm:pt modelId="{BD07C0AD-E2CD-4C20-AA35-4484FEC94AD2}" type="parTrans" cxnId="{3E358B5D-F508-43A8-98CC-C87A13C0C121}">
      <dgm:prSet/>
      <dgm:spPr/>
      <dgm:t>
        <a:bodyPr/>
        <a:lstStyle/>
        <a:p>
          <a:endParaRPr lang="ru-RU"/>
        </a:p>
      </dgm:t>
    </dgm:pt>
    <dgm:pt modelId="{EC35B420-AF40-4F91-B5E5-66CD0525EA96}" type="sibTrans" cxnId="{3E358B5D-F508-43A8-98CC-C87A13C0C121}">
      <dgm:prSet/>
      <dgm:spPr/>
      <dgm:t>
        <a:bodyPr/>
        <a:lstStyle/>
        <a:p>
          <a:endParaRPr lang="ru-RU"/>
        </a:p>
      </dgm:t>
    </dgm:pt>
    <dgm:pt modelId="{3641F014-F549-4395-8E47-F563E6E7D8B5}">
      <dgm:prSet phldrT="[Текст]" custT="1"/>
      <dgm:spPr>
        <a:ln>
          <a:solidFill>
            <a:srgbClr val="7030A0"/>
          </a:solidFill>
        </a:ln>
      </dgm:spPr>
      <dgm:t>
        <a:bodyPr/>
        <a:lstStyle/>
        <a:p>
          <a:r>
            <a:rPr lang="ru-RU" sz="2000" b="1" dirty="0" smtClean="0">
              <a:solidFill>
                <a:srgbClr val="7030A0"/>
              </a:solidFill>
            </a:rPr>
            <a:t>3. Получение необходимых материалов от РЦОИ (совместно с техническим специалистом).</a:t>
          </a:r>
          <a:endParaRPr lang="ru-RU" sz="2000" b="1" dirty="0">
            <a:solidFill>
              <a:srgbClr val="7030A0"/>
            </a:solidFill>
          </a:endParaRPr>
        </a:p>
      </dgm:t>
    </dgm:pt>
    <dgm:pt modelId="{F1589B83-1877-46B3-891A-1EEA8C5E98B8}" type="parTrans" cxnId="{96C20584-0A1F-4006-BDA3-39EEAAFC2085}">
      <dgm:prSet/>
      <dgm:spPr/>
      <dgm:t>
        <a:bodyPr/>
        <a:lstStyle/>
        <a:p>
          <a:endParaRPr lang="ru-RU"/>
        </a:p>
      </dgm:t>
    </dgm:pt>
    <dgm:pt modelId="{CAFDC86F-E162-43B2-8EFD-4A39497F856D}" type="sibTrans" cxnId="{96C20584-0A1F-4006-BDA3-39EEAAFC2085}">
      <dgm:prSet/>
      <dgm:spPr/>
      <dgm:t>
        <a:bodyPr/>
        <a:lstStyle/>
        <a:p>
          <a:endParaRPr lang="ru-RU"/>
        </a:p>
      </dgm:t>
    </dgm:pt>
    <dgm:pt modelId="{59F75C96-3780-46F2-A1B0-E858F881D38D}">
      <dgm:prSet phldrT="[Текст]" custT="1"/>
      <dgm:spPr>
        <a:ln>
          <a:solidFill>
            <a:srgbClr val="7030A0"/>
          </a:solidFill>
        </a:ln>
      </dgm:spPr>
      <dgm:t>
        <a:bodyPr/>
        <a:lstStyle/>
        <a:p>
          <a:r>
            <a:rPr lang="ru-RU" sz="2000" b="1" dirty="0" smtClean="0">
              <a:solidFill>
                <a:srgbClr val="7030A0"/>
              </a:solidFill>
            </a:rPr>
            <a:t>4. Получение критериев оценивания для экспертов с сайта ФИПИ.</a:t>
          </a:r>
          <a:endParaRPr lang="ru-RU" sz="2000" b="1" dirty="0">
            <a:solidFill>
              <a:srgbClr val="7030A0"/>
            </a:solidFill>
          </a:endParaRPr>
        </a:p>
      </dgm:t>
    </dgm:pt>
    <dgm:pt modelId="{B2EFFB22-4028-4900-B171-C13010D37D7F}" type="parTrans" cxnId="{E770F99F-0A0F-485C-BD86-7F5D95373A75}">
      <dgm:prSet/>
      <dgm:spPr/>
      <dgm:t>
        <a:bodyPr/>
        <a:lstStyle/>
        <a:p>
          <a:endParaRPr lang="ru-RU"/>
        </a:p>
      </dgm:t>
    </dgm:pt>
    <dgm:pt modelId="{436725F9-6718-47AF-91FF-386BFBD7D8CA}" type="sibTrans" cxnId="{E770F99F-0A0F-485C-BD86-7F5D95373A75}">
      <dgm:prSet/>
      <dgm:spPr/>
      <dgm:t>
        <a:bodyPr/>
        <a:lstStyle/>
        <a:p>
          <a:endParaRPr lang="ru-RU"/>
        </a:p>
      </dgm:t>
    </dgm:pt>
    <dgm:pt modelId="{77D42077-18FC-478C-85B4-17471B954942}">
      <dgm:prSet phldrT="[Текст]" custT="1"/>
      <dgm:spPr>
        <a:ln>
          <a:solidFill>
            <a:srgbClr val="7030A0"/>
          </a:solidFill>
        </a:ln>
      </dgm:spPr>
      <dgm:t>
        <a:bodyPr/>
        <a:lstStyle/>
        <a:p>
          <a:r>
            <a:rPr lang="ru-RU" sz="2000" b="1" dirty="0" smtClean="0">
              <a:solidFill>
                <a:srgbClr val="7030A0"/>
              </a:solidFill>
            </a:rPr>
            <a:t>5. Проверку и корректировку списков участников ИС.</a:t>
          </a:r>
          <a:endParaRPr lang="ru-RU" sz="2000" b="1" dirty="0">
            <a:solidFill>
              <a:srgbClr val="7030A0"/>
            </a:solidFill>
          </a:endParaRPr>
        </a:p>
      </dgm:t>
    </dgm:pt>
    <dgm:pt modelId="{8AC587A9-FE39-4752-86A2-47601A5D6461}" type="parTrans" cxnId="{7176FC91-2882-41AC-81D1-08A30CFB7A8B}">
      <dgm:prSet/>
      <dgm:spPr/>
      <dgm:t>
        <a:bodyPr/>
        <a:lstStyle/>
        <a:p>
          <a:endParaRPr lang="ru-RU"/>
        </a:p>
      </dgm:t>
    </dgm:pt>
    <dgm:pt modelId="{3A2DFE5F-6316-4F45-AB5C-84E6E4073258}" type="sibTrans" cxnId="{7176FC91-2882-41AC-81D1-08A30CFB7A8B}">
      <dgm:prSet/>
      <dgm:spPr/>
      <dgm:t>
        <a:bodyPr/>
        <a:lstStyle/>
        <a:p>
          <a:endParaRPr lang="ru-RU"/>
        </a:p>
      </dgm:t>
    </dgm:pt>
    <dgm:pt modelId="{D197BAFC-90D9-42B8-8036-41BA8CCAADB2}">
      <dgm:prSet phldrT="[Текст]" custT="1"/>
      <dgm:spPr>
        <a:ln>
          <a:solidFill>
            <a:srgbClr val="7030A0"/>
          </a:solidFill>
        </a:ln>
      </dgm:spPr>
      <dgm:t>
        <a:bodyPr/>
        <a:lstStyle/>
        <a:p>
          <a:r>
            <a:rPr lang="ru-RU" sz="2000" b="1" dirty="0" smtClean="0">
              <a:solidFill>
                <a:srgbClr val="7030A0"/>
              </a:solidFill>
            </a:rPr>
            <a:t>6. Распределение участников ИС по аудиториям.</a:t>
          </a:r>
          <a:endParaRPr lang="ru-RU" sz="2000" b="1" dirty="0">
            <a:solidFill>
              <a:srgbClr val="7030A0"/>
            </a:solidFill>
          </a:endParaRPr>
        </a:p>
      </dgm:t>
    </dgm:pt>
    <dgm:pt modelId="{A4EFCBBC-1BC1-4602-AEFE-3CC8AD9E7DFC}" type="parTrans" cxnId="{0A1D3C71-2720-43B4-B779-DED5C0BDD312}">
      <dgm:prSet/>
      <dgm:spPr/>
      <dgm:t>
        <a:bodyPr/>
        <a:lstStyle/>
        <a:p>
          <a:endParaRPr lang="ru-RU"/>
        </a:p>
      </dgm:t>
    </dgm:pt>
    <dgm:pt modelId="{A9C5C8CA-0BFF-47B9-AB86-2C40271A6B71}" type="sibTrans" cxnId="{0A1D3C71-2720-43B4-B779-DED5C0BDD312}">
      <dgm:prSet/>
      <dgm:spPr/>
      <dgm:t>
        <a:bodyPr/>
        <a:lstStyle/>
        <a:p>
          <a:endParaRPr lang="ru-RU"/>
        </a:p>
      </dgm:t>
    </dgm:pt>
    <dgm:pt modelId="{4E501688-890B-454C-BD97-A063FD3995ED}" type="pres">
      <dgm:prSet presAssocID="{807B33EB-5591-4DB6-996F-661565181FC0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220EBD94-EA39-4BD4-9684-2E202198360E}" type="pres">
      <dgm:prSet presAssocID="{807B33EB-5591-4DB6-996F-661565181FC0}" presName="pyramid" presStyleLbl="node1" presStyleIdx="0" presStyleCnt="1" custLinFactNeighborX="-7500"/>
      <dgm:spPr>
        <a:solidFill>
          <a:srgbClr val="7030A0"/>
        </a:solidFill>
      </dgm:spPr>
    </dgm:pt>
    <dgm:pt modelId="{6EACA407-5E21-4120-8EFF-B3A6F81C3082}" type="pres">
      <dgm:prSet presAssocID="{807B33EB-5591-4DB6-996F-661565181FC0}" presName="theList" presStyleCnt="0"/>
      <dgm:spPr/>
    </dgm:pt>
    <dgm:pt modelId="{6575FDF7-F5B9-430F-A90B-767469FAADC7}" type="pres">
      <dgm:prSet presAssocID="{7FE0D2E1-77C3-4DA2-8832-A3152F193313}" presName="aNode" presStyleLbl="fgAcc1" presStyleIdx="0" presStyleCnt="6" custScaleX="266889" custScaleY="61811" custLinFactY="-16769" custLinFactNeighborX="40047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1D66FB-67AB-4608-8273-0DA7C33546EF}" type="pres">
      <dgm:prSet presAssocID="{7FE0D2E1-77C3-4DA2-8832-A3152F193313}" presName="aSpace" presStyleCnt="0"/>
      <dgm:spPr/>
    </dgm:pt>
    <dgm:pt modelId="{6CFBD54D-7D5A-42E6-8E74-27B243F1F107}" type="pres">
      <dgm:prSet presAssocID="{BAC701D0-1FD0-442B-9FA3-2846FBD5D2C4}" presName="aNode" presStyleLbl="fgAcc1" presStyleIdx="1" presStyleCnt="6" custScaleX="244424" custScaleY="103695" custLinFactNeighborX="50792" custLinFactNeighborY="-798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D23D51-53DC-4C84-9BB5-C2E9B65FD213}" type="pres">
      <dgm:prSet presAssocID="{BAC701D0-1FD0-442B-9FA3-2846FBD5D2C4}" presName="aSpace" presStyleCnt="0"/>
      <dgm:spPr/>
    </dgm:pt>
    <dgm:pt modelId="{0BE5454B-E2A3-4895-AFA6-45B2A352B786}" type="pres">
      <dgm:prSet presAssocID="{3641F014-F549-4395-8E47-F563E6E7D8B5}" presName="aNode" presStyleLbl="fgAcc1" presStyleIdx="2" presStyleCnt="6" custScaleX="227813" custScaleY="98199" custLinFactY="402" custLinFactNeighborX="58874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82C1F3-8F28-4565-9BF6-5307E5742E61}" type="pres">
      <dgm:prSet presAssocID="{3641F014-F549-4395-8E47-F563E6E7D8B5}" presName="aSpace" presStyleCnt="0"/>
      <dgm:spPr/>
    </dgm:pt>
    <dgm:pt modelId="{D5744DE6-1E63-47D1-B24A-7D6540C1624F}" type="pres">
      <dgm:prSet presAssocID="{59F75C96-3780-46F2-A1B0-E858F881D38D}" presName="aNode" presStyleLbl="fgAcc1" presStyleIdx="3" presStyleCnt="6" custScaleX="202719" custScaleY="100174" custLinFactY="21859" custLinFactNeighborX="71454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194AA3-E1D3-4493-A01F-88791AF3A0CA}" type="pres">
      <dgm:prSet presAssocID="{59F75C96-3780-46F2-A1B0-E858F881D38D}" presName="aSpace" presStyleCnt="0"/>
      <dgm:spPr/>
    </dgm:pt>
    <dgm:pt modelId="{D3BDA5E6-432D-4422-B75E-7BB5DC74BCFA}" type="pres">
      <dgm:prSet presAssocID="{77D42077-18FC-478C-85B4-17471B954942}" presName="aNode" presStyleLbl="fgAcc1" presStyleIdx="4" presStyleCnt="6" custScaleX="191976" custScaleY="92271" custLinFactY="47571" custLinFactNeighborX="7585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6FDA05-8E6C-4074-BC0E-9971C7CE9859}" type="pres">
      <dgm:prSet presAssocID="{77D42077-18FC-478C-85B4-17471B954942}" presName="aSpace" presStyleCnt="0"/>
      <dgm:spPr/>
    </dgm:pt>
    <dgm:pt modelId="{A0326E70-B74F-4894-A44F-C26A38697366}" type="pres">
      <dgm:prSet presAssocID="{D197BAFC-90D9-42B8-8036-41BA8CCAADB2}" presName="aNode" presStyleLbl="fgAcc1" presStyleIdx="5" presStyleCnt="6" custScaleX="185543" custScaleY="102237" custLinFactY="68604" custLinFactNeighborX="7996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C3536B-946F-46C9-9B38-7C8AC507F1BE}" type="pres">
      <dgm:prSet presAssocID="{D197BAFC-90D9-42B8-8036-41BA8CCAADB2}" presName="aSpace" presStyleCnt="0"/>
      <dgm:spPr/>
    </dgm:pt>
  </dgm:ptLst>
  <dgm:cxnLst>
    <dgm:cxn modelId="{AB1BFAE0-F7B9-4265-920E-376A17579B31}" type="presOf" srcId="{BAC701D0-1FD0-442B-9FA3-2846FBD5D2C4}" destId="{6CFBD54D-7D5A-42E6-8E74-27B243F1F107}" srcOrd="0" destOrd="0" presId="urn:microsoft.com/office/officeart/2005/8/layout/pyramid2"/>
    <dgm:cxn modelId="{0A1D3C71-2720-43B4-B779-DED5C0BDD312}" srcId="{807B33EB-5591-4DB6-996F-661565181FC0}" destId="{D197BAFC-90D9-42B8-8036-41BA8CCAADB2}" srcOrd="5" destOrd="0" parTransId="{A4EFCBBC-1BC1-4602-AEFE-3CC8AD9E7DFC}" sibTransId="{A9C5C8CA-0BFF-47B9-AB86-2C40271A6B71}"/>
    <dgm:cxn modelId="{C6B8C61D-8501-4CED-9375-B1B1849C724B}" type="presOf" srcId="{7FE0D2E1-77C3-4DA2-8832-A3152F193313}" destId="{6575FDF7-F5B9-430F-A90B-767469FAADC7}" srcOrd="0" destOrd="0" presId="urn:microsoft.com/office/officeart/2005/8/layout/pyramid2"/>
    <dgm:cxn modelId="{96C20584-0A1F-4006-BDA3-39EEAAFC2085}" srcId="{807B33EB-5591-4DB6-996F-661565181FC0}" destId="{3641F014-F549-4395-8E47-F563E6E7D8B5}" srcOrd="2" destOrd="0" parTransId="{F1589B83-1877-46B3-891A-1EEA8C5E98B8}" sibTransId="{CAFDC86F-E162-43B2-8EFD-4A39497F856D}"/>
    <dgm:cxn modelId="{39F9F8A9-8B46-439A-ABB0-B2F8BBEE7452}" type="presOf" srcId="{77D42077-18FC-478C-85B4-17471B954942}" destId="{D3BDA5E6-432D-4422-B75E-7BB5DC74BCFA}" srcOrd="0" destOrd="0" presId="urn:microsoft.com/office/officeart/2005/8/layout/pyramid2"/>
    <dgm:cxn modelId="{840A9298-50E0-4AB4-8BC4-3A3A92CBDB13}" type="presOf" srcId="{D197BAFC-90D9-42B8-8036-41BA8CCAADB2}" destId="{A0326E70-B74F-4894-A44F-C26A38697366}" srcOrd="0" destOrd="0" presId="urn:microsoft.com/office/officeart/2005/8/layout/pyramid2"/>
    <dgm:cxn modelId="{829D6F90-0EFB-495D-ACF7-22B2CB70F0FF}" type="presOf" srcId="{3641F014-F549-4395-8E47-F563E6E7D8B5}" destId="{0BE5454B-E2A3-4895-AFA6-45B2A352B786}" srcOrd="0" destOrd="0" presId="urn:microsoft.com/office/officeart/2005/8/layout/pyramid2"/>
    <dgm:cxn modelId="{E2025DEC-BEF8-4A5E-9690-29451A77924C}" type="presOf" srcId="{59F75C96-3780-46F2-A1B0-E858F881D38D}" destId="{D5744DE6-1E63-47D1-B24A-7D6540C1624F}" srcOrd="0" destOrd="0" presId="urn:microsoft.com/office/officeart/2005/8/layout/pyramid2"/>
    <dgm:cxn modelId="{DF535656-84A8-4679-A521-A82DDABD69F4}" srcId="{807B33EB-5591-4DB6-996F-661565181FC0}" destId="{7FE0D2E1-77C3-4DA2-8832-A3152F193313}" srcOrd="0" destOrd="0" parTransId="{4AF4BC17-2D1F-49DF-AC20-28B77ED12C0E}" sibTransId="{ADA7C40A-5698-480F-ACAC-8047959AD09E}"/>
    <dgm:cxn modelId="{3E358B5D-F508-43A8-98CC-C87A13C0C121}" srcId="{807B33EB-5591-4DB6-996F-661565181FC0}" destId="{BAC701D0-1FD0-442B-9FA3-2846FBD5D2C4}" srcOrd="1" destOrd="0" parTransId="{BD07C0AD-E2CD-4C20-AA35-4484FEC94AD2}" sibTransId="{EC35B420-AF40-4F91-B5E5-66CD0525EA96}"/>
    <dgm:cxn modelId="{DEFF17BE-978E-4F14-824C-0F2B28BC2B48}" type="presOf" srcId="{807B33EB-5591-4DB6-996F-661565181FC0}" destId="{4E501688-890B-454C-BD97-A063FD3995ED}" srcOrd="0" destOrd="0" presId="urn:microsoft.com/office/officeart/2005/8/layout/pyramid2"/>
    <dgm:cxn modelId="{7176FC91-2882-41AC-81D1-08A30CFB7A8B}" srcId="{807B33EB-5591-4DB6-996F-661565181FC0}" destId="{77D42077-18FC-478C-85B4-17471B954942}" srcOrd="4" destOrd="0" parTransId="{8AC587A9-FE39-4752-86A2-47601A5D6461}" sibTransId="{3A2DFE5F-6316-4F45-AB5C-84E6E4073258}"/>
    <dgm:cxn modelId="{E770F99F-0A0F-485C-BD86-7F5D95373A75}" srcId="{807B33EB-5591-4DB6-996F-661565181FC0}" destId="{59F75C96-3780-46F2-A1B0-E858F881D38D}" srcOrd="3" destOrd="0" parTransId="{B2EFFB22-4028-4900-B171-C13010D37D7F}" sibTransId="{436725F9-6718-47AF-91FF-386BFBD7D8CA}"/>
    <dgm:cxn modelId="{A97613E9-92C5-4828-93B9-C90530B60CD6}" type="presParOf" srcId="{4E501688-890B-454C-BD97-A063FD3995ED}" destId="{220EBD94-EA39-4BD4-9684-2E202198360E}" srcOrd="0" destOrd="0" presId="urn:microsoft.com/office/officeart/2005/8/layout/pyramid2"/>
    <dgm:cxn modelId="{0AE6BEB4-3E0C-4948-A399-19B248BE0975}" type="presParOf" srcId="{4E501688-890B-454C-BD97-A063FD3995ED}" destId="{6EACA407-5E21-4120-8EFF-B3A6F81C3082}" srcOrd="1" destOrd="0" presId="urn:microsoft.com/office/officeart/2005/8/layout/pyramid2"/>
    <dgm:cxn modelId="{8F0112D0-A808-4B54-836C-3356A456AA24}" type="presParOf" srcId="{6EACA407-5E21-4120-8EFF-B3A6F81C3082}" destId="{6575FDF7-F5B9-430F-A90B-767469FAADC7}" srcOrd="0" destOrd="0" presId="urn:microsoft.com/office/officeart/2005/8/layout/pyramid2"/>
    <dgm:cxn modelId="{5C8CAE02-21DB-4EFA-9056-751E06BDAFCA}" type="presParOf" srcId="{6EACA407-5E21-4120-8EFF-B3A6F81C3082}" destId="{441D66FB-67AB-4608-8273-0DA7C33546EF}" srcOrd="1" destOrd="0" presId="urn:microsoft.com/office/officeart/2005/8/layout/pyramid2"/>
    <dgm:cxn modelId="{782CBFF8-B2FC-4EFB-B8B9-038D41E734E5}" type="presParOf" srcId="{6EACA407-5E21-4120-8EFF-B3A6F81C3082}" destId="{6CFBD54D-7D5A-42E6-8E74-27B243F1F107}" srcOrd="2" destOrd="0" presId="urn:microsoft.com/office/officeart/2005/8/layout/pyramid2"/>
    <dgm:cxn modelId="{064002D0-E5CE-4D17-93C0-B2BA50025B34}" type="presParOf" srcId="{6EACA407-5E21-4120-8EFF-B3A6F81C3082}" destId="{B1D23D51-53DC-4C84-9BB5-C2E9B65FD213}" srcOrd="3" destOrd="0" presId="urn:microsoft.com/office/officeart/2005/8/layout/pyramid2"/>
    <dgm:cxn modelId="{1730BF4F-5124-44E3-BEDE-094473832A4C}" type="presParOf" srcId="{6EACA407-5E21-4120-8EFF-B3A6F81C3082}" destId="{0BE5454B-E2A3-4895-AFA6-45B2A352B786}" srcOrd="4" destOrd="0" presId="urn:microsoft.com/office/officeart/2005/8/layout/pyramid2"/>
    <dgm:cxn modelId="{27193A32-0347-453E-A86E-6C75F778DB44}" type="presParOf" srcId="{6EACA407-5E21-4120-8EFF-B3A6F81C3082}" destId="{5582C1F3-8F28-4565-9BF6-5307E5742E61}" srcOrd="5" destOrd="0" presId="urn:microsoft.com/office/officeart/2005/8/layout/pyramid2"/>
    <dgm:cxn modelId="{6B087E58-67F2-400F-98A1-617667CD310A}" type="presParOf" srcId="{6EACA407-5E21-4120-8EFF-B3A6F81C3082}" destId="{D5744DE6-1E63-47D1-B24A-7D6540C1624F}" srcOrd="6" destOrd="0" presId="urn:microsoft.com/office/officeart/2005/8/layout/pyramid2"/>
    <dgm:cxn modelId="{8D88C48C-E24C-4EBA-B881-0ECB6B8E5E1F}" type="presParOf" srcId="{6EACA407-5E21-4120-8EFF-B3A6F81C3082}" destId="{FD194AA3-E1D3-4493-A01F-88791AF3A0CA}" srcOrd="7" destOrd="0" presId="urn:microsoft.com/office/officeart/2005/8/layout/pyramid2"/>
    <dgm:cxn modelId="{E5E6C8F1-64A6-4355-9F0A-FAE43F48CA7F}" type="presParOf" srcId="{6EACA407-5E21-4120-8EFF-B3A6F81C3082}" destId="{D3BDA5E6-432D-4422-B75E-7BB5DC74BCFA}" srcOrd="8" destOrd="0" presId="urn:microsoft.com/office/officeart/2005/8/layout/pyramid2"/>
    <dgm:cxn modelId="{9E53CDB9-E963-4B3F-A77D-1A3D345EAD2B}" type="presParOf" srcId="{6EACA407-5E21-4120-8EFF-B3A6F81C3082}" destId="{AE6FDA05-8E6C-4074-BC0E-9971C7CE9859}" srcOrd="9" destOrd="0" presId="urn:microsoft.com/office/officeart/2005/8/layout/pyramid2"/>
    <dgm:cxn modelId="{AEC15A3C-F0B1-4B16-81DD-4CAD7C602C66}" type="presParOf" srcId="{6EACA407-5E21-4120-8EFF-B3A6F81C3082}" destId="{A0326E70-B74F-4894-A44F-C26A38697366}" srcOrd="10" destOrd="0" presId="urn:microsoft.com/office/officeart/2005/8/layout/pyramid2"/>
    <dgm:cxn modelId="{F7929A6B-452B-4586-8565-CAE6691F02B5}" type="presParOf" srcId="{6EACA407-5E21-4120-8EFF-B3A6F81C3082}" destId="{43C3536B-946F-46C9-9B38-7C8AC507F1BE}" srcOrd="11" destOrd="0" presId="urn:microsoft.com/office/officeart/2005/8/layout/pyramid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07B33EB-5591-4DB6-996F-661565181F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AC701D0-1FD0-442B-9FA3-2846FBD5D2C4}">
      <dgm:prSet phldrT="[Текст]" custT="1"/>
      <dgm:spPr>
        <a:ln>
          <a:solidFill>
            <a:srgbClr val="CC3300"/>
          </a:solidFill>
        </a:ln>
      </dgm:spPr>
      <dgm:t>
        <a:bodyPr/>
        <a:lstStyle/>
        <a:p>
          <a:pPr algn="ctr">
            <a:spcAft>
              <a:spcPts val="0"/>
            </a:spcAft>
          </a:pPr>
          <a:r>
            <a:rPr lang="ru-RU" sz="2000" b="1" dirty="0" smtClean="0">
              <a:solidFill>
                <a:srgbClr val="CC3300"/>
              </a:solidFill>
            </a:rPr>
            <a:t>1. </a:t>
          </a:r>
          <a:r>
            <a:rPr lang="ru-RU" sz="2800" b="1" dirty="0" smtClean="0">
              <a:solidFill>
                <a:srgbClr val="CC3300"/>
              </a:solidFill>
            </a:rPr>
            <a:t>Аудитории и штаб необходимыми техническими средствами.</a:t>
          </a:r>
          <a:endParaRPr lang="ru-RU" sz="2800" b="1" dirty="0">
            <a:solidFill>
              <a:srgbClr val="CC3300"/>
            </a:solidFill>
          </a:endParaRPr>
        </a:p>
      </dgm:t>
    </dgm:pt>
    <dgm:pt modelId="{BD07C0AD-E2CD-4C20-AA35-4484FEC94AD2}" type="parTrans" cxnId="{3E358B5D-F508-43A8-98CC-C87A13C0C121}">
      <dgm:prSet/>
      <dgm:spPr/>
      <dgm:t>
        <a:bodyPr/>
        <a:lstStyle/>
        <a:p>
          <a:endParaRPr lang="ru-RU"/>
        </a:p>
      </dgm:t>
    </dgm:pt>
    <dgm:pt modelId="{EC35B420-AF40-4F91-B5E5-66CD0525EA96}" type="sibTrans" cxnId="{3E358B5D-F508-43A8-98CC-C87A13C0C121}">
      <dgm:prSet/>
      <dgm:spPr/>
      <dgm:t>
        <a:bodyPr/>
        <a:lstStyle/>
        <a:p>
          <a:endParaRPr lang="ru-RU"/>
        </a:p>
      </dgm:t>
    </dgm:pt>
    <dgm:pt modelId="{3641F014-F549-4395-8E47-F563E6E7D8B5}">
      <dgm:prSet phldrT="[Текст]" custT="1"/>
      <dgm:spPr>
        <a:ln>
          <a:solidFill>
            <a:srgbClr val="CC3300"/>
          </a:solidFill>
        </a:ln>
      </dgm:spPr>
      <dgm:t>
        <a:bodyPr/>
        <a:lstStyle/>
        <a:p>
          <a:r>
            <a:rPr lang="ru-RU" sz="2000" b="1" dirty="0" smtClean="0">
              <a:solidFill>
                <a:srgbClr val="CC3300"/>
              </a:solidFill>
            </a:rPr>
            <a:t>2. </a:t>
          </a:r>
          <a:r>
            <a:rPr lang="ru-RU" sz="2400" b="1" dirty="0" smtClean="0">
              <a:solidFill>
                <a:srgbClr val="CC3300"/>
              </a:solidFill>
            </a:rPr>
            <a:t>Работоспособность технических средств: доступ в Интернет, рабочее состояние принтера, наличие бумаги, качество аудиозаписи в аудиториях.</a:t>
          </a:r>
          <a:endParaRPr lang="ru-RU" sz="2400" b="1" dirty="0">
            <a:solidFill>
              <a:srgbClr val="CC3300"/>
            </a:solidFill>
          </a:endParaRPr>
        </a:p>
      </dgm:t>
    </dgm:pt>
    <dgm:pt modelId="{F1589B83-1877-46B3-891A-1EEA8C5E98B8}" type="parTrans" cxnId="{96C20584-0A1F-4006-BDA3-39EEAAFC2085}">
      <dgm:prSet/>
      <dgm:spPr/>
      <dgm:t>
        <a:bodyPr/>
        <a:lstStyle/>
        <a:p>
          <a:endParaRPr lang="ru-RU"/>
        </a:p>
      </dgm:t>
    </dgm:pt>
    <dgm:pt modelId="{CAFDC86F-E162-43B2-8EFD-4A39497F856D}" type="sibTrans" cxnId="{96C20584-0A1F-4006-BDA3-39EEAAFC2085}">
      <dgm:prSet/>
      <dgm:spPr/>
      <dgm:t>
        <a:bodyPr/>
        <a:lstStyle/>
        <a:p>
          <a:endParaRPr lang="ru-RU"/>
        </a:p>
      </dgm:t>
    </dgm:pt>
    <dgm:pt modelId="{4E501688-890B-454C-BD97-A063FD3995ED}" type="pres">
      <dgm:prSet presAssocID="{807B33EB-5591-4DB6-996F-661565181FC0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220EBD94-EA39-4BD4-9684-2E202198360E}" type="pres">
      <dgm:prSet presAssocID="{807B33EB-5591-4DB6-996F-661565181FC0}" presName="pyramid" presStyleLbl="node1" presStyleIdx="0" presStyleCnt="1" custLinFactNeighborX="-5285"/>
      <dgm:spPr>
        <a:solidFill>
          <a:srgbClr val="CC3300"/>
        </a:solidFill>
      </dgm:spPr>
      <dgm:t>
        <a:bodyPr/>
        <a:lstStyle/>
        <a:p>
          <a:endParaRPr lang="ru-RU"/>
        </a:p>
      </dgm:t>
    </dgm:pt>
    <dgm:pt modelId="{6EACA407-5E21-4120-8EFF-B3A6F81C3082}" type="pres">
      <dgm:prSet presAssocID="{807B33EB-5591-4DB6-996F-661565181FC0}" presName="theList" presStyleCnt="0"/>
      <dgm:spPr/>
    </dgm:pt>
    <dgm:pt modelId="{6CFBD54D-7D5A-42E6-8E74-27B243F1F107}" type="pres">
      <dgm:prSet presAssocID="{BAC701D0-1FD0-442B-9FA3-2846FBD5D2C4}" presName="aNode" presStyleLbl="fgAcc1" presStyleIdx="0" presStyleCnt="2" custScaleX="219465" custScaleY="57251" custLinFactNeighborX="51695" custLinFactNeighborY="194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D23D51-53DC-4C84-9BB5-C2E9B65FD213}" type="pres">
      <dgm:prSet presAssocID="{BAC701D0-1FD0-442B-9FA3-2846FBD5D2C4}" presName="aSpace" presStyleCnt="0"/>
      <dgm:spPr/>
    </dgm:pt>
    <dgm:pt modelId="{0BE5454B-E2A3-4895-AFA6-45B2A352B786}" type="pres">
      <dgm:prSet presAssocID="{3641F014-F549-4395-8E47-F563E6E7D8B5}" presName="aNode" presStyleLbl="fgAcc1" presStyleIdx="1" presStyleCnt="2" custScaleX="191453" custScaleY="98199" custLinFactNeighborX="64551" custLinFactNeighborY="634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82C1F3-8F28-4565-9BF6-5307E5742E61}" type="pres">
      <dgm:prSet presAssocID="{3641F014-F549-4395-8E47-F563E6E7D8B5}" presName="aSpace" presStyleCnt="0"/>
      <dgm:spPr/>
    </dgm:pt>
  </dgm:ptLst>
  <dgm:cxnLst>
    <dgm:cxn modelId="{18DCAB0C-2725-4515-9DD9-DB0EA307526E}" type="presOf" srcId="{BAC701D0-1FD0-442B-9FA3-2846FBD5D2C4}" destId="{6CFBD54D-7D5A-42E6-8E74-27B243F1F107}" srcOrd="0" destOrd="0" presId="urn:microsoft.com/office/officeart/2005/8/layout/pyramid2"/>
    <dgm:cxn modelId="{96C20584-0A1F-4006-BDA3-39EEAAFC2085}" srcId="{807B33EB-5591-4DB6-996F-661565181FC0}" destId="{3641F014-F549-4395-8E47-F563E6E7D8B5}" srcOrd="1" destOrd="0" parTransId="{F1589B83-1877-46B3-891A-1EEA8C5E98B8}" sibTransId="{CAFDC86F-E162-43B2-8EFD-4A39497F856D}"/>
    <dgm:cxn modelId="{3E358B5D-F508-43A8-98CC-C87A13C0C121}" srcId="{807B33EB-5591-4DB6-996F-661565181FC0}" destId="{BAC701D0-1FD0-442B-9FA3-2846FBD5D2C4}" srcOrd="0" destOrd="0" parTransId="{BD07C0AD-E2CD-4C20-AA35-4484FEC94AD2}" sibTransId="{EC35B420-AF40-4F91-B5E5-66CD0525EA96}"/>
    <dgm:cxn modelId="{7E9C35CC-2001-40A2-BC19-EDE0D179FCA0}" type="presOf" srcId="{3641F014-F549-4395-8E47-F563E6E7D8B5}" destId="{0BE5454B-E2A3-4895-AFA6-45B2A352B786}" srcOrd="0" destOrd="0" presId="urn:microsoft.com/office/officeart/2005/8/layout/pyramid2"/>
    <dgm:cxn modelId="{4869713C-CFF6-4B0B-9709-905A2C85BD3C}" type="presOf" srcId="{807B33EB-5591-4DB6-996F-661565181FC0}" destId="{4E501688-890B-454C-BD97-A063FD3995ED}" srcOrd="0" destOrd="0" presId="urn:microsoft.com/office/officeart/2005/8/layout/pyramid2"/>
    <dgm:cxn modelId="{77E92746-8011-4863-BDF5-74CF9395D0FF}" type="presParOf" srcId="{4E501688-890B-454C-BD97-A063FD3995ED}" destId="{220EBD94-EA39-4BD4-9684-2E202198360E}" srcOrd="0" destOrd="0" presId="urn:microsoft.com/office/officeart/2005/8/layout/pyramid2"/>
    <dgm:cxn modelId="{63147D8A-9FE3-4F8E-8375-B8282F3CC54F}" type="presParOf" srcId="{4E501688-890B-454C-BD97-A063FD3995ED}" destId="{6EACA407-5E21-4120-8EFF-B3A6F81C3082}" srcOrd="1" destOrd="0" presId="urn:microsoft.com/office/officeart/2005/8/layout/pyramid2"/>
    <dgm:cxn modelId="{CFFBCAA8-3001-4100-9F84-3A5E7260CDDB}" type="presParOf" srcId="{6EACA407-5E21-4120-8EFF-B3A6F81C3082}" destId="{6CFBD54D-7D5A-42E6-8E74-27B243F1F107}" srcOrd="0" destOrd="0" presId="urn:microsoft.com/office/officeart/2005/8/layout/pyramid2"/>
    <dgm:cxn modelId="{1DC71282-2B5B-4AC9-A8B2-8AB1F11D4756}" type="presParOf" srcId="{6EACA407-5E21-4120-8EFF-B3A6F81C3082}" destId="{B1D23D51-53DC-4C84-9BB5-C2E9B65FD213}" srcOrd="1" destOrd="0" presId="urn:microsoft.com/office/officeart/2005/8/layout/pyramid2"/>
    <dgm:cxn modelId="{930B27EB-56F9-432A-B48B-F9A548F5E2CD}" type="presParOf" srcId="{6EACA407-5E21-4120-8EFF-B3A6F81C3082}" destId="{0BE5454B-E2A3-4895-AFA6-45B2A352B786}" srcOrd="2" destOrd="0" presId="urn:microsoft.com/office/officeart/2005/8/layout/pyramid2"/>
    <dgm:cxn modelId="{B24CA94F-828F-4033-8E15-649F839B5F73}" type="presParOf" srcId="{6EACA407-5E21-4120-8EFF-B3A6F81C3082}" destId="{5582C1F3-8F28-4565-9BF6-5307E5742E61}" srcOrd="3" destOrd="0" presId="urn:microsoft.com/office/officeart/2005/8/layout/pyramid2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68372EC-ACFD-4B44-AFF9-FB612DED0DDF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4A854DC-50EC-473D-9A81-DA7618886216}">
      <dgm:prSet custT="1"/>
      <dgm:spPr>
        <a:solidFill>
          <a:schemeClr val="tx2"/>
        </a:solidFill>
      </dgm:spPr>
      <dgm:t>
        <a:bodyPr/>
        <a:lstStyle/>
        <a:p>
          <a:r>
            <a:rPr lang="ru-RU" sz="2800" b="1" dirty="0">
              <a:latin typeface="Arial" panose="020B0604020202020204" pitchFamily="34" charset="0"/>
              <a:cs typeface="Arial" panose="020B0604020202020204" pitchFamily="34" charset="0"/>
            </a:rPr>
            <a:t>Ответственный организатор ОО передает в РЦОИ</a:t>
          </a:r>
        </a:p>
      </dgm:t>
    </dgm:pt>
    <dgm:pt modelId="{60593136-F1BC-455E-97BA-5DA3535415D2}" type="parTrans" cxnId="{F788A55D-90CA-4759-9476-C016C48E9E3B}">
      <dgm:prSet/>
      <dgm:spPr/>
      <dgm:t>
        <a:bodyPr/>
        <a:lstStyle/>
        <a:p>
          <a:endParaRPr lang="ru-RU"/>
        </a:p>
      </dgm:t>
    </dgm:pt>
    <dgm:pt modelId="{2EA50704-CA41-4C4B-88E6-E0C1495E0DE8}" type="sibTrans" cxnId="{F788A55D-90CA-4759-9476-C016C48E9E3B}">
      <dgm:prSet/>
      <dgm:spPr/>
      <dgm:t>
        <a:bodyPr/>
        <a:lstStyle/>
        <a:p>
          <a:endParaRPr lang="ru-RU"/>
        </a:p>
      </dgm:t>
    </dgm:pt>
    <dgm:pt modelId="{CC5057BB-6295-41CF-A911-D9D0CC41B91C}">
      <dgm:prSet phldrT="[Текст]" custT="1"/>
      <dgm:spPr/>
      <dgm:t>
        <a:bodyPr/>
        <a:lstStyle/>
        <a:p>
          <a:endParaRPr lang="ru-RU" sz="48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8F64AD1-00F2-451F-B8DE-ED140C93D326}" type="sibTrans" cxnId="{A99A951B-ABF8-4928-A27F-47F1F1137F7D}">
      <dgm:prSet/>
      <dgm:spPr/>
      <dgm:t>
        <a:bodyPr/>
        <a:lstStyle/>
        <a:p>
          <a:endParaRPr lang="ru-RU"/>
        </a:p>
      </dgm:t>
    </dgm:pt>
    <dgm:pt modelId="{F9C6C772-14F8-4BAA-AA43-D46F4A358E4D}" type="parTrans" cxnId="{A99A951B-ABF8-4928-A27F-47F1F1137F7D}">
      <dgm:prSet/>
      <dgm:spPr/>
      <dgm:t>
        <a:bodyPr/>
        <a:lstStyle/>
        <a:p>
          <a:endParaRPr lang="ru-RU"/>
        </a:p>
      </dgm:t>
    </dgm:pt>
    <dgm:pt modelId="{61A62BF2-58E3-4268-8030-D0233EA66EAB}">
      <dgm:prSet phldrT="[Текст]" custT="1"/>
      <dgm:spPr>
        <a:solidFill>
          <a:schemeClr val="bg2">
            <a:lumMod val="25000"/>
          </a:schemeClr>
        </a:solidFill>
      </dgm:spPr>
      <dgm:t>
        <a:bodyPr/>
        <a:lstStyle/>
        <a:p>
          <a:r>
            <a:rPr lang="ru-RU" sz="2000" b="1" i="0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На электронном носителе или по защищенному каналу связи:</a:t>
          </a:r>
          <a:endParaRPr lang="ru-RU" sz="2000" b="1" dirty="0">
            <a:solidFill>
              <a:schemeClr val="bg1"/>
            </a:solidFill>
          </a:endParaRPr>
        </a:p>
      </dgm:t>
    </dgm:pt>
    <dgm:pt modelId="{D9238A3F-6DDE-4A02-8423-F21F99715F07}" type="parTrans" cxnId="{BBCBD6AC-5FB7-4585-993B-B99F27B40EFA}">
      <dgm:prSet/>
      <dgm:spPr/>
      <dgm:t>
        <a:bodyPr/>
        <a:lstStyle/>
        <a:p>
          <a:endParaRPr lang="ru-RU"/>
        </a:p>
      </dgm:t>
    </dgm:pt>
    <dgm:pt modelId="{38E262CF-6E8A-4242-968F-E58CF2BFE9DA}" type="sibTrans" cxnId="{BBCBD6AC-5FB7-4585-993B-B99F27B40EFA}">
      <dgm:prSet/>
      <dgm:spPr/>
      <dgm:t>
        <a:bodyPr/>
        <a:lstStyle/>
        <a:p>
          <a:endParaRPr lang="ru-RU"/>
        </a:p>
      </dgm:t>
    </dgm:pt>
    <dgm:pt modelId="{C9464E8E-20E0-4237-A410-6852DCCE88AC}">
      <dgm:prSet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sz="2000" b="1" i="0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- специализированную форму «Результаты итогового собеседования».</a:t>
          </a:r>
        </a:p>
      </dgm:t>
    </dgm:pt>
    <dgm:pt modelId="{C60DB19F-F173-4B9A-97D0-68923F573BF8}" type="parTrans" cxnId="{CCA9AD20-0AF1-4356-B54B-6905818F7429}">
      <dgm:prSet/>
      <dgm:spPr/>
      <dgm:t>
        <a:bodyPr/>
        <a:lstStyle/>
        <a:p>
          <a:endParaRPr lang="ru-RU"/>
        </a:p>
      </dgm:t>
    </dgm:pt>
    <dgm:pt modelId="{2B531836-52E9-45B7-AB3F-060A166C7DA1}" type="sibTrans" cxnId="{CCA9AD20-0AF1-4356-B54B-6905818F7429}">
      <dgm:prSet/>
      <dgm:spPr/>
      <dgm:t>
        <a:bodyPr/>
        <a:lstStyle/>
        <a:p>
          <a:endParaRPr lang="ru-RU"/>
        </a:p>
      </dgm:t>
    </dgm:pt>
    <dgm:pt modelId="{3A3C3A62-305B-4CE2-9032-59A47CBDBBEC}">
      <dgm:prSet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sz="2000" b="1" i="0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- аудиозаписи ответов участников ИС</a:t>
          </a:r>
        </a:p>
      </dgm:t>
    </dgm:pt>
    <dgm:pt modelId="{63FA68D2-D118-4D36-85C7-FDC0767FA45C}" type="parTrans" cxnId="{43CCE67B-65C1-4636-9820-D3E142850570}">
      <dgm:prSet/>
      <dgm:spPr/>
      <dgm:t>
        <a:bodyPr/>
        <a:lstStyle/>
        <a:p>
          <a:endParaRPr lang="ru-RU"/>
        </a:p>
      </dgm:t>
    </dgm:pt>
    <dgm:pt modelId="{4F0BE6EB-A411-4E17-BB2C-0EBF2967D60E}" type="sibTrans" cxnId="{43CCE67B-65C1-4636-9820-D3E142850570}">
      <dgm:prSet/>
      <dgm:spPr/>
      <dgm:t>
        <a:bodyPr/>
        <a:lstStyle/>
        <a:p>
          <a:endParaRPr lang="ru-RU"/>
        </a:p>
      </dgm:t>
    </dgm:pt>
    <dgm:pt modelId="{0D120254-4250-4810-9E5A-D66F8CA3F2A2}">
      <dgm:prSet custT="1"/>
      <dgm:spPr>
        <a:solidFill>
          <a:schemeClr val="bg2">
            <a:lumMod val="25000"/>
          </a:schemeClr>
        </a:solidFill>
      </dgm:spPr>
      <dgm:t>
        <a:bodyPr/>
        <a:lstStyle/>
        <a:p>
          <a:r>
            <a:rPr lang="ru-RU" sz="2400" b="1" i="0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На бумажных носителях:</a:t>
          </a:r>
        </a:p>
      </dgm:t>
    </dgm:pt>
    <dgm:pt modelId="{1F67FCE2-7E6C-423D-9367-CF2A4D9AD4DD}" type="parTrans" cxnId="{56FA49B1-AB7A-402A-BD36-5F47431303EC}">
      <dgm:prSet/>
      <dgm:spPr/>
      <dgm:t>
        <a:bodyPr/>
        <a:lstStyle/>
        <a:p>
          <a:endParaRPr lang="ru-RU"/>
        </a:p>
      </dgm:t>
    </dgm:pt>
    <dgm:pt modelId="{304DFDA7-5C1E-4FD1-B810-CDCA12F5F7ED}" type="sibTrans" cxnId="{56FA49B1-AB7A-402A-BD36-5F47431303EC}">
      <dgm:prSet/>
      <dgm:spPr/>
      <dgm:t>
        <a:bodyPr/>
        <a:lstStyle/>
        <a:p>
          <a:endParaRPr lang="ru-RU"/>
        </a:p>
      </dgm:t>
    </dgm:pt>
    <dgm:pt modelId="{89BACFCD-605D-4327-8A0D-A2265CCC4B62}">
      <dgm:prSet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sz="2000" b="1" i="0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- ведомости учета проведения ИС в аудиториях;</a:t>
          </a:r>
        </a:p>
      </dgm:t>
    </dgm:pt>
    <dgm:pt modelId="{A2A6454B-1EB4-415D-A88C-990C00E709E3}" type="parTrans" cxnId="{A6ACBA4E-54B2-4E27-905F-C98B84D9A624}">
      <dgm:prSet/>
      <dgm:spPr/>
      <dgm:t>
        <a:bodyPr/>
        <a:lstStyle/>
        <a:p>
          <a:endParaRPr lang="ru-RU"/>
        </a:p>
      </dgm:t>
    </dgm:pt>
    <dgm:pt modelId="{D5CEAF41-75AF-4390-964B-EC56D70B9A89}" type="sibTrans" cxnId="{A6ACBA4E-54B2-4E27-905F-C98B84D9A624}">
      <dgm:prSet/>
      <dgm:spPr/>
      <dgm:t>
        <a:bodyPr/>
        <a:lstStyle/>
        <a:p>
          <a:endParaRPr lang="ru-RU"/>
        </a:p>
      </dgm:t>
    </dgm:pt>
    <dgm:pt modelId="{0F8A32C8-2DDC-4697-88BB-D62A05AABF85}">
      <dgm:prSet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sz="2000" b="1" i="0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- протоколы экспертов для оценивания ответов участников ИС;</a:t>
          </a:r>
        </a:p>
      </dgm:t>
    </dgm:pt>
    <dgm:pt modelId="{558E86D9-5E14-4CFB-93A5-F836FD38B84D}" type="parTrans" cxnId="{DBC0E283-0A37-49BE-A8AD-9951E1B6EE15}">
      <dgm:prSet/>
      <dgm:spPr/>
      <dgm:t>
        <a:bodyPr/>
        <a:lstStyle/>
        <a:p>
          <a:endParaRPr lang="ru-RU"/>
        </a:p>
      </dgm:t>
    </dgm:pt>
    <dgm:pt modelId="{4EA5507D-A9FA-4B83-9AE5-20900BE7CE4B}" type="sibTrans" cxnId="{DBC0E283-0A37-49BE-A8AD-9951E1B6EE15}">
      <dgm:prSet/>
      <dgm:spPr/>
      <dgm:t>
        <a:bodyPr/>
        <a:lstStyle/>
        <a:p>
          <a:endParaRPr lang="ru-RU"/>
        </a:p>
      </dgm:t>
    </dgm:pt>
    <dgm:pt modelId="{3D6D369F-C7D7-4FC3-AFA3-D719F7DB5773}" type="pres">
      <dgm:prSet presAssocID="{F68372EC-ACFD-4B44-AFF9-FB612DED0DD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EE23362-DB01-4E37-8F42-B8ECBA259DE4}" type="pres">
      <dgm:prSet presAssocID="{CC5057BB-6295-41CF-A911-D9D0CC41B91C}" presName="linNode" presStyleCnt="0"/>
      <dgm:spPr/>
    </dgm:pt>
    <dgm:pt modelId="{BCE31505-F0D3-4469-9B46-61FCC273F659}" type="pres">
      <dgm:prSet presAssocID="{CC5057BB-6295-41CF-A911-D9D0CC41B91C}" presName="parentText" presStyleLbl="node1" presStyleIdx="0" presStyleCnt="8" custScaleX="22671" custScaleY="25263" custLinFactNeighborX="1573" custLinFactNeighborY="-1838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9788E1-6FC2-4D18-B6F6-78B4BC5EEE2C}" type="pres">
      <dgm:prSet presAssocID="{28F64AD1-00F2-451F-B8DE-ED140C93D326}" presName="sp" presStyleCnt="0"/>
      <dgm:spPr/>
    </dgm:pt>
    <dgm:pt modelId="{6E9E7556-1319-48A0-B99D-75552553F50A}" type="pres">
      <dgm:prSet presAssocID="{E4A854DC-50EC-473D-9A81-DA7618886216}" presName="linNode" presStyleCnt="0"/>
      <dgm:spPr/>
    </dgm:pt>
    <dgm:pt modelId="{06EA2707-1EE4-4EE2-A2D5-8B5223A96BBD}" type="pres">
      <dgm:prSet presAssocID="{E4A854DC-50EC-473D-9A81-DA7618886216}" presName="parentText" presStyleLbl="node1" presStyleIdx="1" presStyleCnt="8" custScaleX="256715" custScaleY="2000000" custLinFactY="245770" custLinFactNeighborX="-64" custLinFactNeighborY="3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CDD0A5-96DD-4361-9BA4-26FA9D7C7F18}" type="pres">
      <dgm:prSet presAssocID="{2EA50704-CA41-4C4B-88E6-E0C1495E0DE8}" presName="sp" presStyleCnt="0"/>
      <dgm:spPr/>
    </dgm:pt>
    <dgm:pt modelId="{631BA070-3DF2-4EF6-A335-4E6C038FEA69}" type="pres">
      <dgm:prSet presAssocID="{61A62BF2-58E3-4268-8030-D0233EA66EAB}" presName="linNode" presStyleCnt="0"/>
      <dgm:spPr/>
    </dgm:pt>
    <dgm:pt modelId="{00F42075-A179-4CD1-9DD4-6D857C0B0F61}" type="pres">
      <dgm:prSet presAssocID="{61A62BF2-58E3-4268-8030-D0233EA66EAB}" presName="parentText" presStyleLbl="node1" presStyleIdx="2" presStyleCnt="8" custScaleX="123176" custScaleY="2000000" custLinFactY="618237" custLinFactNeighborX="-8653" custLinFactNeighborY="7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59A5B8-7E54-4CC5-8E5B-284732415173}" type="pres">
      <dgm:prSet presAssocID="{38E262CF-6E8A-4242-968F-E58CF2BFE9DA}" presName="sp" presStyleCnt="0"/>
      <dgm:spPr/>
    </dgm:pt>
    <dgm:pt modelId="{D7D7B278-5799-4AE8-9D7D-00DEA0523E62}" type="pres">
      <dgm:prSet presAssocID="{C9464E8E-20E0-4237-A410-6852DCCE88AC}" presName="linNode" presStyleCnt="0"/>
      <dgm:spPr/>
    </dgm:pt>
    <dgm:pt modelId="{E3F90903-FAC1-48DB-942E-15166B5785C1}" type="pres">
      <dgm:prSet presAssocID="{C9464E8E-20E0-4237-A410-6852DCCE88AC}" presName="parentText" presStyleLbl="node1" presStyleIdx="3" presStyleCnt="8" custScaleX="123848" custScaleY="2000000" custLinFactY="981564" custLinFactNeighborX="-6438" custLinFactNeighborY="10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D12030-245C-4A07-9DDF-FFCB96F552AC}" type="pres">
      <dgm:prSet presAssocID="{2B531836-52E9-45B7-AB3F-060A166C7DA1}" presName="sp" presStyleCnt="0"/>
      <dgm:spPr/>
    </dgm:pt>
    <dgm:pt modelId="{D428E27C-DF0E-457E-ACA0-BAEAB9FE9175}" type="pres">
      <dgm:prSet presAssocID="{3A3C3A62-305B-4CE2-9032-59A47CBDBBEC}" presName="linNode" presStyleCnt="0"/>
      <dgm:spPr/>
    </dgm:pt>
    <dgm:pt modelId="{C207AF91-505A-479F-8B7D-E5FA33CF55A2}" type="pres">
      <dgm:prSet presAssocID="{3A3C3A62-305B-4CE2-9032-59A47CBDBBEC}" presName="parentText" presStyleLbl="node1" presStyleIdx="4" presStyleCnt="8" custScaleX="124953" custScaleY="1572301" custLinFactY="1500000" custLinFactNeighborX="-6438" custLinFactNeighborY="158594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F14C43-2BB3-4712-A9E8-83A3DAC0A3EB}" type="pres">
      <dgm:prSet presAssocID="{4F0BE6EB-A411-4E17-BB2C-0EBF2967D60E}" presName="sp" presStyleCnt="0"/>
      <dgm:spPr/>
    </dgm:pt>
    <dgm:pt modelId="{9534AD6C-5478-4E9D-B550-67964603CE63}" type="pres">
      <dgm:prSet presAssocID="{0D120254-4250-4810-9E5A-D66F8CA3F2A2}" presName="linNode" presStyleCnt="0"/>
      <dgm:spPr/>
    </dgm:pt>
    <dgm:pt modelId="{39918051-F225-4246-AE6C-41CF8CD92B12}" type="pres">
      <dgm:prSet presAssocID="{0D120254-4250-4810-9E5A-D66F8CA3F2A2}" presName="parentText" presStyleLbl="node1" presStyleIdx="5" presStyleCnt="8" custScaleX="101150" custScaleY="2000000" custLinFactX="57209" custLinFactY="-2200000" custLinFactNeighborX="100000" custLinFactNeighborY="-225378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F9ED7B-E431-4816-9416-5E0AE303A254}" type="pres">
      <dgm:prSet presAssocID="{304DFDA7-5C1E-4FD1-B810-CDCA12F5F7ED}" presName="sp" presStyleCnt="0"/>
      <dgm:spPr/>
    </dgm:pt>
    <dgm:pt modelId="{86A81062-E7A7-4C2E-8244-009233E24C41}" type="pres">
      <dgm:prSet presAssocID="{89BACFCD-605D-4327-8A0D-A2265CCC4B62}" presName="linNode" presStyleCnt="0"/>
      <dgm:spPr/>
    </dgm:pt>
    <dgm:pt modelId="{DDA03064-EB7D-46E5-853A-855AA5371592}" type="pres">
      <dgm:prSet presAssocID="{89BACFCD-605D-4327-8A0D-A2265CCC4B62}" presName="parentText" presStyleLbl="node1" presStyleIdx="6" presStyleCnt="8" custScaleX="104601" custScaleY="2000000" custLinFactX="57209" custLinFactY="-1700000" custLinFactNeighborX="100000" custLinFactNeighborY="-174646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33A35B-CC26-4307-980D-3D7E6DE77BCD}" type="pres">
      <dgm:prSet presAssocID="{D5CEAF41-75AF-4390-964B-EC56D70B9A89}" presName="sp" presStyleCnt="0"/>
      <dgm:spPr/>
    </dgm:pt>
    <dgm:pt modelId="{5652FD27-4595-443E-93AC-04D2E2706FEF}" type="pres">
      <dgm:prSet presAssocID="{0F8A32C8-2DDC-4697-88BB-D62A05AABF85}" presName="linNode" presStyleCnt="0"/>
      <dgm:spPr/>
    </dgm:pt>
    <dgm:pt modelId="{11D2E975-2796-4698-8345-A3A4EFA6A6DD}" type="pres">
      <dgm:prSet presAssocID="{0F8A32C8-2DDC-4697-88BB-D62A05AABF85}" presName="parentText" presStyleLbl="node1" presStyleIdx="7" presStyleCnt="8" custScaleX="103756" custScaleY="2000000" custLinFactX="60100" custLinFactY="-1100000" custLinFactNeighborX="100000" custLinFactNeighborY="-118060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471DD2B-7B54-412E-A2BC-2CFD667707A3}" type="presOf" srcId="{61A62BF2-58E3-4268-8030-D0233EA66EAB}" destId="{00F42075-A179-4CD1-9DD4-6D857C0B0F61}" srcOrd="0" destOrd="0" presId="urn:microsoft.com/office/officeart/2005/8/layout/vList5"/>
    <dgm:cxn modelId="{F788A55D-90CA-4759-9476-C016C48E9E3B}" srcId="{F68372EC-ACFD-4B44-AFF9-FB612DED0DDF}" destId="{E4A854DC-50EC-473D-9A81-DA7618886216}" srcOrd="1" destOrd="0" parTransId="{60593136-F1BC-455E-97BA-5DA3535415D2}" sibTransId="{2EA50704-CA41-4C4B-88E6-E0C1495E0DE8}"/>
    <dgm:cxn modelId="{1A43B32D-994B-45BA-B0BD-89FE9B951E69}" type="presOf" srcId="{C9464E8E-20E0-4237-A410-6852DCCE88AC}" destId="{E3F90903-FAC1-48DB-942E-15166B5785C1}" srcOrd="0" destOrd="0" presId="urn:microsoft.com/office/officeart/2005/8/layout/vList5"/>
    <dgm:cxn modelId="{BA4E3B06-BB03-42B8-9FD8-EE56EF1AAD3F}" type="presOf" srcId="{CC5057BB-6295-41CF-A911-D9D0CC41B91C}" destId="{BCE31505-F0D3-4469-9B46-61FCC273F659}" srcOrd="0" destOrd="0" presId="urn:microsoft.com/office/officeart/2005/8/layout/vList5"/>
    <dgm:cxn modelId="{A99A951B-ABF8-4928-A27F-47F1F1137F7D}" srcId="{F68372EC-ACFD-4B44-AFF9-FB612DED0DDF}" destId="{CC5057BB-6295-41CF-A911-D9D0CC41B91C}" srcOrd="0" destOrd="0" parTransId="{F9C6C772-14F8-4BAA-AA43-D46F4A358E4D}" sibTransId="{28F64AD1-00F2-451F-B8DE-ED140C93D326}"/>
    <dgm:cxn modelId="{C926A013-A7E3-47FA-A5B9-5323C623859C}" type="presOf" srcId="{3A3C3A62-305B-4CE2-9032-59A47CBDBBEC}" destId="{C207AF91-505A-479F-8B7D-E5FA33CF55A2}" srcOrd="0" destOrd="0" presId="urn:microsoft.com/office/officeart/2005/8/layout/vList5"/>
    <dgm:cxn modelId="{DBC0E283-0A37-49BE-A8AD-9951E1B6EE15}" srcId="{F68372EC-ACFD-4B44-AFF9-FB612DED0DDF}" destId="{0F8A32C8-2DDC-4697-88BB-D62A05AABF85}" srcOrd="7" destOrd="0" parTransId="{558E86D9-5E14-4CFB-93A5-F836FD38B84D}" sibTransId="{4EA5507D-A9FA-4B83-9AE5-20900BE7CE4B}"/>
    <dgm:cxn modelId="{8FCE0128-61B1-4F11-A8C7-12B7815E1268}" type="presOf" srcId="{0D120254-4250-4810-9E5A-D66F8CA3F2A2}" destId="{39918051-F225-4246-AE6C-41CF8CD92B12}" srcOrd="0" destOrd="0" presId="urn:microsoft.com/office/officeart/2005/8/layout/vList5"/>
    <dgm:cxn modelId="{9E6B4787-4DEE-4C6F-A3FD-8961F4235641}" type="presOf" srcId="{0F8A32C8-2DDC-4697-88BB-D62A05AABF85}" destId="{11D2E975-2796-4698-8345-A3A4EFA6A6DD}" srcOrd="0" destOrd="0" presId="urn:microsoft.com/office/officeart/2005/8/layout/vList5"/>
    <dgm:cxn modelId="{942F1878-3693-4FFB-82FB-1EA1D9ED1B18}" type="presOf" srcId="{F68372EC-ACFD-4B44-AFF9-FB612DED0DDF}" destId="{3D6D369F-C7D7-4FC3-AFA3-D719F7DB5773}" srcOrd="0" destOrd="0" presId="urn:microsoft.com/office/officeart/2005/8/layout/vList5"/>
    <dgm:cxn modelId="{BBCBD6AC-5FB7-4585-993B-B99F27B40EFA}" srcId="{F68372EC-ACFD-4B44-AFF9-FB612DED0DDF}" destId="{61A62BF2-58E3-4268-8030-D0233EA66EAB}" srcOrd="2" destOrd="0" parTransId="{D9238A3F-6DDE-4A02-8423-F21F99715F07}" sibTransId="{38E262CF-6E8A-4242-968F-E58CF2BFE9DA}"/>
    <dgm:cxn modelId="{56FA49B1-AB7A-402A-BD36-5F47431303EC}" srcId="{F68372EC-ACFD-4B44-AFF9-FB612DED0DDF}" destId="{0D120254-4250-4810-9E5A-D66F8CA3F2A2}" srcOrd="5" destOrd="0" parTransId="{1F67FCE2-7E6C-423D-9367-CF2A4D9AD4DD}" sibTransId="{304DFDA7-5C1E-4FD1-B810-CDCA12F5F7ED}"/>
    <dgm:cxn modelId="{EBCE5CD2-B24E-48CA-B54F-506B4B45DDD5}" type="presOf" srcId="{E4A854DC-50EC-473D-9A81-DA7618886216}" destId="{06EA2707-1EE4-4EE2-A2D5-8B5223A96BBD}" srcOrd="0" destOrd="0" presId="urn:microsoft.com/office/officeart/2005/8/layout/vList5"/>
    <dgm:cxn modelId="{43CCE67B-65C1-4636-9820-D3E142850570}" srcId="{F68372EC-ACFD-4B44-AFF9-FB612DED0DDF}" destId="{3A3C3A62-305B-4CE2-9032-59A47CBDBBEC}" srcOrd="4" destOrd="0" parTransId="{63FA68D2-D118-4D36-85C7-FDC0767FA45C}" sibTransId="{4F0BE6EB-A411-4E17-BB2C-0EBF2967D60E}"/>
    <dgm:cxn modelId="{A6ACBA4E-54B2-4E27-905F-C98B84D9A624}" srcId="{F68372EC-ACFD-4B44-AFF9-FB612DED0DDF}" destId="{89BACFCD-605D-4327-8A0D-A2265CCC4B62}" srcOrd="6" destOrd="0" parTransId="{A2A6454B-1EB4-415D-A88C-990C00E709E3}" sibTransId="{D5CEAF41-75AF-4390-964B-EC56D70B9A89}"/>
    <dgm:cxn modelId="{3F14E79E-EBC4-49D9-8D47-323CE9695F86}" type="presOf" srcId="{89BACFCD-605D-4327-8A0D-A2265CCC4B62}" destId="{DDA03064-EB7D-46E5-853A-855AA5371592}" srcOrd="0" destOrd="0" presId="urn:microsoft.com/office/officeart/2005/8/layout/vList5"/>
    <dgm:cxn modelId="{CCA9AD20-0AF1-4356-B54B-6905818F7429}" srcId="{F68372EC-ACFD-4B44-AFF9-FB612DED0DDF}" destId="{C9464E8E-20E0-4237-A410-6852DCCE88AC}" srcOrd="3" destOrd="0" parTransId="{C60DB19F-F173-4B9A-97D0-68923F573BF8}" sibTransId="{2B531836-52E9-45B7-AB3F-060A166C7DA1}"/>
    <dgm:cxn modelId="{ED42DBB7-00D6-4502-B9A8-1BC6927E20A4}" type="presParOf" srcId="{3D6D369F-C7D7-4FC3-AFA3-D719F7DB5773}" destId="{8EE23362-DB01-4E37-8F42-B8ECBA259DE4}" srcOrd="0" destOrd="0" presId="urn:microsoft.com/office/officeart/2005/8/layout/vList5"/>
    <dgm:cxn modelId="{6D831EB2-6DD3-4C38-8054-2B85F1124DE4}" type="presParOf" srcId="{8EE23362-DB01-4E37-8F42-B8ECBA259DE4}" destId="{BCE31505-F0D3-4469-9B46-61FCC273F659}" srcOrd="0" destOrd="0" presId="urn:microsoft.com/office/officeart/2005/8/layout/vList5"/>
    <dgm:cxn modelId="{F3835601-EE32-4BCF-803D-DE9081DA69AA}" type="presParOf" srcId="{3D6D369F-C7D7-4FC3-AFA3-D719F7DB5773}" destId="{869788E1-6FC2-4D18-B6F6-78B4BC5EEE2C}" srcOrd="1" destOrd="0" presId="urn:microsoft.com/office/officeart/2005/8/layout/vList5"/>
    <dgm:cxn modelId="{CA926F08-90D5-411C-B0A0-D875B603C8E3}" type="presParOf" srcId="{3D6D369F-C7D7-4FC3-AFA3-D719F7DB5773}" destId="{6E9E7556-1319-48A0-B99D-75552553F50A}" srcOrd="2" destOrd="0" presId="urn:microsoft.com/office/officeart/2005/8/layout/vList5"/>
    <dgm:cxn modelId="{0DAE7AF4-88C4-4C88-9FAC-D3FAB61357A2}" type="presParOf" srcId="{6E9E7556-1319-48A0-B99D-75552553F50A}" destId="{06EA2707-1EE4-4EE2-A2D5-8B5223A96BBD}" srcOrd="0" destOrd="0" presId="urn:microsoft.com/office/officeart/2005/8/layout/vList5"/>
    <dgm:cxn modelId="{8D8B06F9-BCCA-45C6-B0C2-90E1C51AFF74}" type="presParOf" srcId="{3D6D369F-C7D7-4FC3-AFA3-D719F7DB5773}" destId="{A7CDD0A5-96DD-4361-9BA4-26FA9D7C7F18}" srcOrd="3" destOrd="0" presId="urn:microsoft.com/office/officeart/2005/8/layout/vList5"/>
    <dgm:cxn modelId="{13231C46-0A9E-498D-8C2A-B0E750B6222E}" type="presParOf" srcId="{3D6D369F-C7D7-4FC3-AFA3-D719F7DB5773}" destId="{631BA070-3DF2-4EF6-A335-4E6C038FEA69}" srcOrd="4" destOrd="0" presId="urn:microsoft.com/office/officeart/2005/8/layout/vList5"/>
    <dgm:cxn modelId="{61323495-5B2C-4E52-BA8B-671221F22F6F}" type="presParOf" srcId="{631BA070-3DF2-4EF6-A335-4E6C038FEA69}" destId="{00F42075-A179-4CD1-9DD4-6D857C0B0F61}" srcOrd="0" destOrd="0" presId="urn:microsoft.com/office/officeart/2005/8/layout/vList5"/>
    <dgm:cxn modelId="{17921014-B74F-4FBD-A387-4825F7D3BDFD}" type="presParOf" srcId="{3D6D369F-C7D7-4FC3-AFA3-D719F7DB5773}" destId="{4C59A5B8-7E54-4CC5-8E5B-284732415173}" srcOrd="5" destOrd="0" presId="urn:microsoft.com/office/officeart/2005/8/layout/vList5"/>
    <dgm:cxn modelId="{9AF3ED78-E3A0-4B92-B0E9-7CEB5C07B5C3}" type="presParOf" srcId="{3D6D369F-C7D7-4FC3-AFA3-D719F7DB5773}" destId="{D7D7B278-5799-4AE8-9D7D-00DEA0523E62}" srcOrd="6" destOrd="0" presId="urn:microsoft.com/office/officeart/2005/8/layout/vList5"/>
    <dgm:cxn modelId="{3C948ED1-4C30-44A2-AA4B-C421F7FFE328}" type="presParOf" srcId="{D7D7B278-5799-4AE8-9D7D-00DEA0523E62}" destId="{E3F90903-FAC1-48DB-942E-15166B5785C1}" srcOrd="0" destOrd="0" presId="urn:microsoft.com/office/officeart/2005/8/layout/vList5"/>
    <dgm:cxn modelId="{C7063A25-DEC2-45B6-B5AD-286D4AB9BB7A}" type="presParOf" srcId="{3D6D369F-C7D7-4FC3-AFA3-D719F7DB5773}" destId="{96D12030-245C-4A07-9DDF-FFCB96F552AC}" srcOrd="7" destOrd="0" presId="urn:microsoft.com/office/officeart/2005/8/layout/vList5"/>
    <dgm:cxn modelId="{08FC34F3-C3C9-4A10-918D-F7312E0C643D}" type="presParOf" srcId="{3D6D369F-C7D7-4FC3-AFA3-D719F7DB5773}" destId="{D428E27C-DF0E-457E-ACA0-BAEAB9FE9175}" srcOrd="8" destOrd="0" presId="urn:microsoft.com/office/officeart/2005/8/layout/vList5"/>
    <dgm:cxn modelId="{5F87C242-E866-497C-BC56-6A841B73FD58}" type="presParOf" srcId="{D428E27C-DF0E-457E-ACA0-BAEAB9FE9175}" destId="{C207AF91-505A-479F-8B7D-E5FA33CF55A2}" srcOrd="0" destOrd="0" presId="urn:microsoft.com/office/officeart/2005/8/layout/vList5"/>
    <dgm:cxn modelId="{94D9312D-DC13-4401-9F9F-B53647F4FCC8}" type="presParOf" srcId="{3D6D369F-C7D7-4FC3-AFA3-D719F7DB5773}" destId="{3FF14C43-2BB3-4712-A9E8-83A3DAC0A3EB}" srcOrd="9" destOrd="0" presId="urn:microsoft.com/office/officeart/2005/8/layout/vList5"/>
    <dgm:cxn modelId="{621480D7-CA01-4E64-ACBA-D5A9F3BBB6E3}" type="presParOf" srcId="{3D6D369F-C7D7-4FC3-AFA3-D719F7DB5773}" destId="{9534AD6C-5478-4E9D-B550-67964603CE63}" srcOrd="10" destOrd="0" presId="urn:microsoft.com/office/officeart/2005/8/layout/vList5"/>
    <dgm:cxn modelId="{B6A49106-61B5-4BFF-895E-4F4C74A40570}" type="presParOf" srcId="{9534AD6C-5478-4E9D-B550-67964603CE63}" destId="{39918051-F225-4246-AE6C-41CF8CD92B12}" srcOrd="0" destOrd="0" presId="urn:microsoft.com/office/officeart/2005/8/layout/vList5"/>
    <dgm:cxn modelId="{9BEB8FC5-FA2C-4D17-B87F-4D06BBC8AF40}" type="presParOf" srcId="{3D6D369F-C7D7-4FC3-AFA3-D719F7DB5773}" destId="{2EF9ED7B-E431-4816-9416-5E0AE303A254}" srcOrd="11" destOrd="0" presId="urn:microsoft.com/office/officeart/2005/8/layout/vList5"/>
    <dgm:cxn modelId="{5EAC10DD-C8ED-4A18-85D4-442FB0DA605E}" type="presParOf" srcId="{3D6D369F-C7D7-4FC3-AFA3-D719F7DB5773}" destId="{86A81062-E7A7-4C2E-8244-009233E24C41}" srcOrd="12" destOrd="0" presId="urn:microsoft.com/office/officeart/2005/8/layout/vList5"/>
    <dgm:cxn modelId="{1F297F5F-4D24-4049-887D-C4D682945941}" type="presParOf" srcId="{86A81062-E7A7-4C2E-8244-009233E24C41}" destId="{DDA03064-EB7D-46E5-853A-855AA5371592}" srcOrd="0" destOrd="0" presId="urn:microsoft.com/office/officeart/2005/8/layout/vList5"/>
    <dgm:cxn modelId="{9A96A8B5-5A81-4627-9F61-7BDE25CE89D1}" type="presParOf" srcId="{3D6D369F-C7D7-4FC3-AFA3-D719F7DB5773}" destId="{C633A35B-CC26-4307-980D-3D7E6DE77BCD}" srcOrd="13" destOrd="0" presId="urn:microsoft.com/office/officeart/2005/8/layout/vList5"/>
    <dgm:cxn modelId="{529AC9D7-D173-41A2-B1A5-AF6F01E5152C}" type="presParOf" srcId="{3D6D369F-C7D7-4FC3-AFA3-D719F7DB5773}" destId="{5652FD27-4595-443E-93AC-04D2E2706FEF}" srcOrd="14" destOrd="0" presId="urn:microsoft.com/office/officeart/2005/8/layout/vList5"/>
    <dgm:cxn modelId="{A1DAFDF3-2CC7-4279-8821-E8AB61400D07}" type="presParOf" srcId="{5652FD27-4595-443E-93AC-04D2E2706FEF}" destId="{11D2E975-2796-4698-8345-A3A4EFA6A6DD}" srcOrd="0" destOrd="0" presId="urn:microsoft.com/office/officeart/2005/8/layout/vList5"/>
  </dgm:cxnLst>
  <dgm:bg>
    <a:noFill/>
  </dgm:bg>
  <dgm:whole/>
  <dgm:extLst>
    <a:ext uri="http://schemas.microsoft.com/office/drawing/2008/diagram">
      <dsp:dataModelExt xmlns=""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0EBD94-EA39-4BD4-9684-2E202198360E}">
      <dsp:nvSpPr>
        <dsp:cNvPr id="0" name=""/>
        <dsp:cNvSpPr/>
      </dsp:nvSpPr>
      <dsp:spPr>
        <a:xfrm>
          <a:off x="1119470" y="0"/>
          <a:ext cx="4536504" cy="4536504"/>
        </a:xfrm>
        <a:prstGeom prst="triangle">
          <a:avLst/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75FDF7-F5B9-430F-A90B-767469FAADC7}">
      <dsp:nvSpPr>
        <dsp:cNvPr id="0" name=""/>
        <dsp:cNvSpPr/>
      </dsp:nvSpPr>
      <dsp:spPr>
        <a:xfrm>
          <a:off x="2448286" y="288034"/>
          <a:ext cx="7869829" cy="35379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7030A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7030A0"/>
              </a:solidFill>
            </a:rPr>
            <a:t>1. Необходимое количество аудиторий для проведения ИС.</a:t>
          </a:r>
          <a:endParaRPr lang="ru-RU" sz="2000" b="1" kern="1200" dirty="0">
            <a:solidFill>
              <a:srgbClr val="7030A0"/>
            </a:solidFill>
          </a:endParaRPr>
        </a:p>
      </dsp:txBody>
      <dsp:txXfrm>
        <a:off x="2465557" y="305305"/>
        <a:ext cx="7835287" cy="319251"/>
      </dsp:txXfrm>
    </dsp:sp>
    <dsp:sp modelId="{6CFBD54D-7D5A-42E6-8E74-27B243F1F107}">
      <dsp:nvSpPr>
        <dsp:cNvPr id="0" name=""/>
        <dsp:cNvSpPr/>
      </dsp:nvSpPr>
      <dsp:spPr>
        <a:xfrm>
          <a:off x="3096342" y="823801"/>
          <a:ext cx="7207397" cy="59352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7030A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rgbClr val="7030A0"/>
              </a:solidFill>
            </a:rPr>
            <a:t>2. Наличие необходимого оборудования в аудиториях и штабе.</a:t>
          </a:r>
          <a:endParaRPr lang="ru-RU" sz="2000" b="1" kern="1200" dirty="0">
            <a:solidFill>
              <a:srgbClr val="7030A0"/>
            </a:solidFill>
          </a:endParaRPr>
        </a:p>
      </dsp:txBody>
      <dsp:txXfrm>
        <a:off x="3125316" y="852775"/>
        <a:ext cx="7149449" cy="535580"/>
      </dsp:txXfrm>
    </dsp:sp>
    <dsp:sp modelId="{0BE5454B-E2A3-4895-AFA6-45B2A352B786}">
      <dsp:nvSpPr>
        <dsp:cNvPr id="0" name=""/>
        <dsp:cNvSpPr/>
      </dsp:nvSpPr>
      <dsp:spPr>
        <a:xfrm>
          <a:off x="3579565" y="1619829"/>
          <a:ext cx="6717584" cy="56207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7030A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7030A0"/>
              </a:solidFill>
            </a:rPr>
            <a:t>3. Получение необходимых материалов от РЦОИ (совместно с техническим специалистом).</a:t>
          </a:r>
          <a:endParaRPr lang="ru-RU" sz="2000" b="1" kern="1200" dirty="0">
            <a:solidFill>
              <a:srgbClr val="7030A0"/>
            </a:solidFill>
          </a:endParaRPr>
        </a:p>
      </dsp:txBody>
      <dsp:txXfrm>
        <a:off x="3607003" y="1647267"/>
        <a:ext cx="6662708" cy="507194"/>
      </dsp:txXfrm>
    </dsp:sp>
    <dsp:sp modelId="{D5744DE6-1E63-47D1-B24A-7D6540C1624F}">
      <dsp:nvSpPr>
        <dsp:cNvPr id="0" name=""/>
        <dsp:cNvSpPr/>
      </dsp:nvSpPr>
      <dsp:spPr>
        <a:xfrm>
          <a:off x="4320492" y="2376262"/>
          <a:ext cx="5977631" cy="57337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7030A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7030A0"/>
              </a:solidFill>
            </a:rPr>
            <a:t>4. Получение критериев оценивания для экспертов с сайта ФИПИ.</a:t>
          </a:r>
          <a:endParaRPr lang="ru-RU" sz="2000" b="1" kern="1200" dirty="0">
            <a:solidFill>
              <a:srgbClr val="7030A0"/>
            </a:solidFill>
          </a:endParaRPr>
        </a:p>
      </dsp:txBody>
      <dsp:txXfrm>
        <a:off x="4348482" y="2404252"/>
        <a:ext cx="5921651" cy="517395"/>
      </dsp:txXfrm>
    </dsp:sp>
    <dsp:sp modelId="{D3BDA5E6-432D-4422-B75E-7BB5DC74BCFA}">
      <dsp:nvSpPr>
        <dsp:cNvPr id="0" name=""/>
        <dsp:cNvSpPr/>
      </dsp:nvSpPr>
      <dsp:spPr>
        <a:xfrm>
          <a:off x="4608509" y="3168355"/>
          <a:ext cx="5660849" cy="52814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7030A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7030A0"/>
              </a:solidFill>
            </a:rPr>
            <a:t>5. Проверку и корректировку списков участников ИС.</a:t>
          </a:r>
          <a:endParaRPr lang="ru-RU" sz="2000" b="1" kern="1200" dirty="0">
            <a:solidFill>
              <a:srgbClr val="7030A0"/>
            </a:solidFill>
          </a:endParaRPr>
        </a:p>
      </dsp:txBody>
      <dsp:txXfrm>
        <a:off x="4634291" y="3194137"/>
        <a:ext cx="5609285" cy="476576"/>
      </dsp:txXfrm>
    </dsp:sp>
    <dsp:sp modelId="{A0326E70-B74F-4894-A44F-C26A38697366}">
      <dsp:nvSpPr>
        <dsp:cNvPr id="0" name=""/>
        <dsp:cNvSpPr/>
      </dsp:nvSpPr>
      <dsp:spPr>
        <a:xfrm>
          <a:off x="4824547" y="3888431"/>
          <a:ext cx="5471157" cy="58518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7030A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7030A0"/>
              </a:solidFill>
            </a:rPr>
            <a:t>6. Распределение участников ИС по аудиториям.</a:t>
          </a:r>
          <a:endParaRPr lang="ru-RU" sz="2000" b="1" kern="1200" dirty="0">
            <a:solidFill>
              <a:srgbClr val="7030A0"/>
            </a:solidFill>
          </a:endParaRPr>
        </a:p>
      </dsp:txBody>
      <dsp:txXfrm>
        <a:off x="4853113" y="3916997"/>
        <a:ext cx="5414025" cy="52805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0EBD94-EA39-4BD4-9684-2E202198360E}">
      <dsp:nvSpPr>
        <dsp:cNvPr id="0" name=""/>
        <dsp:cNvSpPr/>
      </dsp:nvSpPr>
      <dsp:spPr>
        <a:xfrm>
          <a:off x="1473405" y="0"/>
          <a:ext cx="4536504" cy="4536504"/>
        </a:xfrm>
        <a:prstGeom prst="triangle">
          <a:avLst/>
        </a:prstGeom>
        <a:solidFill>
          <a:srgbClr val="CC33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FBD54D-7D5A-42E6-8E74-27B243F1F107}">
      <dsp:nvSpPr>
        <dsp:cNvPr id="0" name=""/>
        <dsp:cNvSpPr/>
      </dsp:nvSpPr>
      <dsp:spPr>
        <a:xfrm>
          <a:off x="3744407" y="504055"/>
          <a:ext cx="6471425" cy="115047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CC33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rgbClr val="CC3300"/>
              </a:solidFill>
            </a:rPr>
            <a:t>1. </a:t>
          </a:r>
          <a:r>
            <a:rPr lang="ru-RU" sz="2800" b="1" kern="1200" dirty="0" smtClean="0">
              <a:solidFill>
                <a:srgbClr val="CC3300"/>
              </a:solidFill>
            </a:rPr>
            <a:t>Аудитории и штаб необходимыми техническими средствами.</a:t>
          </a:r>
          <a:endParaRPr lang="ru-RU" sz="2800" b="1" kern="1200" dirty="0">
            <a:solidFill>
              <a:srgbClr val="CC3300"/>
            </a:solidFill>
          </a:endParaRPr>
        </a:p>
      </dsp:txBody>
      <dsp:txXfrm>
        <a:off x="3800569" y="560217"/>
        <a:ext cx="6359101" cy="1038151"/>
      </dsp:txXfrm>
    </dsp:sp>
    <dsp:sp modelId="{0BE5454B-E2A3-4895-AFA6-45B2A352B786}">
      <dsp:nvSpPr>
        <dsp:cNvPr id="0" name=""/>
        <dsp:cNvSpPr/>
      </dsp:nvSpPr>
      <dsp:spPr>
        <a:xfrm>
          <a:off x="4536495" y="2016224"/>
          <a:ext cx="5645427" cy="197333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CC33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CC3300"/>
              </a:solidFill>
            </a:rPr>
            <a:t>2. </a:t>
          </a:r>
          <a:r>
            <a:rPr lang="ru-RU" sz="2400" b="1" kern="1200" dirty="0" smtClean="0">
              <a:solidFill>
                <a:srgbClr val="CC3300"/>
              </a:solidFill>
            </a:rPr>
            <a:t>Работоспособность технических средств: доступ в Интернет, рабочее состояние принтера, наличие бумаги, качество аудиозаписи в аудиториях.</a:t>
          </a:r>
          <a:endParaRPr lang="ru-RU" sz="2400" b="1" kern="1200" dirty="0">
            <a:solidFill>
              <a:srgbClr val="CC3300"/>
            </a:solidFill>
          </a:endParaRPr>
        </a:p>
      </dsp:txBody>
      <dsp:txXfrm>
        <a:off x="4632825" y="2112554"/>
        <a:ext cx="5452767" cy="178067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E31505-F0D3-4469-9B46-61FCC273F659}">
      <dsp:nvSpPr>
        <dsp:cNvPr id="0" name=""/>
        <dsp:cNvSpPr/>
      </dsp:nvSpPr>
      <dsp:spPr>
        <a:xfrm>
          <a:off x="403994" y="0"/>
          <a:ext cx="748908" cy="114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91440" rIns="182880" bIns="9144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8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04554" y="560"/>
        <a:ext cx="747788" cy="10354"/>
      </dsp:txXfrm>
    </dsp:sp>
    <dsp:sp modelId="{06EA2707-1EE4-4EE2-A2D5-8B5223A96BBD}">
      <dsp:nvSpPr>
        <dsp:cNvPr id="0" name=""/>
        <dsp:cNvSpPr/>
      </dsp:nvSpPr>
      <dsp:spPr>
        <a:xfrm>
          <a:off x="349920" y="263116"/>
          <a:ext cx="8471984" cy="908371"/>
        </a:xfrm>
        <a:prstGeom prst="roundRect">
          <a:avLst/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>
              <a:latin typeface="Arial" panose="020B0604020202020204" pitchFamily="34" charset="0"/>
              <a:cs typeface="Arial" panose="020B0604020202020204" pitchFamily="34" charset="0"/>
            </a:rPr>
            <a:t>Ответственный организатор ОО передает в РЦОИ</a:t>
          </a:r>
        </a:p>
      </dsp:txBody>
      <dsp:txXfrm>
        <a:off x="394263" y="307459"/>
        <a:ext cx="8383298" cy="819685"/>
      </dsp:txXfrm>
    </dsp:sp>
    <dsp:sp modelId="{00F42075-A179-4CD1-9DD4-6D857C0B0F61}">
      <dsp:nvSpPr>
        <dsp:cNvPr id="0" name=""/>
        <dsp:cNvSpPr/>
      </dsp:nvSpPr>
      <dsp:spPr>
        <a:xfrm>
          <a:off x="66470" y="1524602"/>
          <a:ext cx="4064994" cy="908371"/>
        </a:xfrm>
        <a:prstGeom prst="roundRect">
          <a:avLst/>
        </a:prstGeom>
        <a:solidFill>
          <a:schemeClr val="bg2">
            <a:lumMod val="2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kern="1200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На электронном носителе или по защищенному каналу связи:</a:t>
          </a:r>
          <a:endParaRPr lang="ru-RU" sz="2000" b="1" kern="1200" dirty="0">
            <a:solidFill>
              <a:schemeClr val="bg1"/>
            </a:solidFill>
          </a:endParaRPr>
        </a:p>
      </dsp:txBody>
      <dsp:txXfrm>
        <a:off x="110813" y="1568945"/>
        <a:ext cx="3976308" cy="819685"/>
      </dsp:txXfrm>
    </dsp:sp>
    <dsp:sp modelId="{E3F90903-FAC1-48DB-942E-15166B5785C1}">
      <dsp:nvSpPr>
        <dsp:cNvPr id="0" name=""/>
        <dsp:cNvSpPr/>
      </dsp:nvSpPr>
      <dsp:spPr>
        <a:xfrm>
          <a:off x="139568" y="2736519"/>
          <a:ext cx="4087171" cy="908371"/>
        </a:xfrm>
        <a:prstGeom prst="roundRect">
          <a:avLst/>
        </a:prstGeom>
        <a:solidFill>
          <a:schemeClr val="accent4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kern="1200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- специализированную форму «Результаты итогового собеседования».</a:t>
          </a:r>
        </a:p>
      </dsp:txBody>
      <dsp:txXfrm>
        <a:off x="183911" y="2780862"/>
        <a:ext cx="3998485" cy="819685"/>
      </dsp:txXfrm>
    </dsp:sp>
    <dsp:sp modelId="{C207AF91-505A-479F-8B7D-E5FA33CF55A2}">
      <dsp:nvSpPr>
        <dsp:cNvPr id="0" name=""/>
        <dsp:cNvSpPr/>
      </dsp:nvSpPr>
      <dsp:spPr>
        <a:xfrm>
          <a:off x="139568" y="4148757"/>
          <a:ext cx="4123638" cy="714117"/>
        </a:xfrm>
        <a:prstGeom prst="roundRect">
          <a:avLst/>
        </a:prstGeom>
        <a:solidFill>
          <a:schemeClr val="accent4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kern="1200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- аудиозаписи ответов участников ИС</a:t>
          </a:r>
        </a:p>
      </dsp:txBody>
      <dsp:txXfrm>
        <a:off x="174428" y="4183617"/>
        <a:ext cx="4053918" cy="644397"/>
      </dsp:txXfrm>
    </dsp:sp>
    <dsp:sp modelId="{39918051-F225-4246-AE6C-41CF8CD92B12}">
      <dsp:nvSpPr>
        <dsp:cNvPr id="0" name=""/>
        <dsp:cNvSpPr/>
      </dsp:nvSpPr>
      <dsp:spPr>
        <a:xfrm>
          <a:off x="5540167" y="1440706"/>
          <a:ext cx="3338103" cy="908371"/>
        </a:xfrm>
        <a:prstGeom prst="roundRect">
          <a:avLst/>
        </a:prstGeom>
        <a:solidFill>
          <a:schemeClr val="bg2">
            <a:lumMod val="2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0" kern="1200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На бумажных носителях:</a:t>
          </a:r>
        </a:p>
      </dsp:txBody>
      <dsp:txXfrm>
        <a:off x="5584510" y="1485049"/>
        <a:ext cx="3249417" cy="819685"/>
      </dsp:txXfrm>
    </dsp:sp>
    <dsp:sp modelId="{DDA03064-EB7D-46E5-853A-855AA5371592}">
      <dsp:nvSpPr>
        <dsp:cNvPr id="0" name=""/>
        <dsp:cNvSpPr/>
      </dsp:nvSpPr>
      <dsp:spPr>
        <a:xfrm>
          <a:off x="5540167" y="2808858"/>
          <a:ext cx="3451991" cy="908371"/>
        </a:xfrm>
        <a:prstGeom prst="roundRect">
          <a:avLst/>
        </a:prstGeom>
        <a:solidFill>
          <a:schemeClr val="accent4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kern="1200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- ведомости учета проведения ИС в аудиториях;</a:t>
          </a:r>
        </a:p>
      </dsp:txBody>
      <dsp:txXfrm>
        <a:off x="5584510" y="2853201"/>
        <a:ext cx="3363305" cy="819685"/>
      </dsp:txXfrm>
    </dsp:sp>
    <dsp:sp modelId="{11D2E975-2796-4698-8345-A3A4EFA6A6DD}">
      <dsp:nvSpPr>
        <dsp:cNvPr id="0" name=""/>
        <dsp:cNvSpPr/>
      </dsp:nvSpPr>
      <dsp:spPr>
        <a:xfrm>
          <a:off x="5635575" y="4249018"/>
          <a:ext cx="3424105" cy="908371"/>
        </a:xfrm>
        <a:prstGeom prst="roundRect">
          <a:avLst/>
        </a:prstGeom>
        <a:solidFill>
          <a:schemeClr val="accent4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kern="1200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- протоколы экспертов для оценивания ответов участников ИС;</a:t>
          </a:r>
        </a:p>
      </dsp:txBody>
      <dsp:txXfrm>
        <a:off x="5679918" y="4293361"/>
        <a:ext cx="3335419" cy="8196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DFBB60-6BD7-43E9-B55D-FF5513CF33E2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8EBBEF-8FCC-46E7-9748-027C2AF018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49793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7E92EBF-D8FD-42E0-9B81-D562889CC6CE}" type="slidenum">
              <a:rPr lang="ru-RU" altLang="ru-RU"/>
              <a:pPr/>
              <a:t>5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4117353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88B72B1-C785-4C2D-A4AB-C04CAB906F73}" type="slidenum">
              <a:rPr lang="ru-RU" altLang="ru-RU">
                <a:solidFill>
                  <a:srgbClr val="000000"/>
                </a:solidFill>
              </a:rPr>
              <a:pPr/>
              <a:t>6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011330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88B72B1-C785-4C2D-A4AB-C04CAB906F73}" type="slidenum">
              <a:rPr lang="ru-RU" altLang="ru-RU">
                <a:solidFill>
                  <a:srgbClr val="000000"/>
                </a:solidFill>
              </a:rPr>
              <a:pPr/>
              <a:t>7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011330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1AC7505-B226-4AE8-90FA-7EF084E69CD6}" type="slidenum">
              <a:rPr lang="ru-RU" altLang="ru-RU"/>
              <a:pPr/>
              <a:t>8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9570298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1A8421E-7818-4EE2-9024-AD9F6880503A}" type="slidenum">
              <a:rPr lang="ru-RU" altLang="ru-RU"/>
              <a:pPr/>
              <a:t>14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1269211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F51E99A-473E-4206-A0BD-3ADC3EF2358F}" type="slidenum">
              <a:rPr lang="ru-RU" altLang="ru-RU">
                <a:solidFill>
                  <a:srgbClr val="000000"/>
                </a:solidFill>
              </a:rPr>
              <a:pPr/>
              <a:t>19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60052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758049D-DD40-4E39-81C4-02222787226A}" type="slidenum">
              <a:rPr lang="ru-RU" altLang="ru-RU"/>
              <a:pPr/>
              <a:t>20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120999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43914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pPr/>
              <a:t>1/29/2020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rcoi58.ru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23.jpeg"/><Relationship Id="rId9" Type="http://schemas.microsoft.com/office/2007/relationships/diagramDrawing" Target="../diagrams/drawing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tel:88412348607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diagramData" Target="../diagrams/data2.xm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Группа 16"/>
          <p:cNvGrpSpPr/>
          <p:nvPr/>
        </p:nvGrpSpPr>
        <p:grpSpPr>
          <a:xfrm>
            <a:off x="-7620" y="0"/>
            <a:ext cx="9144000" cy="926755"/>
            <a:chOff x="-7620" y="0"/>
            <a:chExt cx="9144000" cy="926755"/>
          </a:xfrm>
        </p:grpSpPr>
        <p:pic>
          <p:nvPicPr>
            <p:cNvPr id="7" name="Рисунок 6" descr="Верхний колонтитул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7620" y="0"/>
              <a:ext cx="9144000" cy="768979"/>
            </a:xfrm>
            <a:prstGeom prst="rect">
              <a:avLst/>
            </a:prstGeom>
          </p:spPr>
        </p:pic>
        <p:sp>
          <p:nvSpPr>
            <p:cNvPr id="13" name="Прямоугольник 12"/>
            <p:cNvSpPr/>
            <p:nvPr/>
          </p:nvSpPr>
          <p:spPr>
            <a:xfrm>
              <a:off x="76203" y="588201"/>
              <a:ext cx="696601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РЦОИ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35291" y="114040"/>
              <a:ext cx="39305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58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6156" y="2170176"/>
            <a:ext cx="8001000" cy="1969554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Проведение </a:t>
            </a:r>
            <a:r>
              <a:rPr lang="ru-RU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итогового собеседования по русскому </a:t>
            </a:r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языку</a:t>
            </a:r>
            <a:b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Технические аспекты</a:t>
            </a:r>
            <a:endParaRPr lang="en-US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75376" y="5572940"/>
            <a:ext cx="6261004" cy="959665"/>
          </a:xfrm>
        </p:spPr>
        <p:txBody>
          <a:bodyPr>
            <a:normAutofit/>
          </a:bodyPr>
          <a:lstStyle/>
          <a:p>
            <a:pPr algn="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Фролова Екатерина Владимировна, </a:t>
            </a:r>
          </a:p>
          <a:p>
            <a:pPr algn="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лавный специалист РЦОИ</a:t>
            </a: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1374261" y="242128"/>
            <a:ext cx="7762119" cy="812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lnSpc>
                <a:spcPct val="90000"/>
              </a:lnSpc>
            </a:pP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ГАОУ ДПО «Институт регионального развития Пензенской области»</a:t>
            </a:r>
          </a:p>
          <a:p>
            <a:pPr lvl="0" algn="ctr">
              <a:lnSpc>
                <a:spcPct val="90000"/>
              </a:lnSpc>
            </a:pP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Региональный центр обработки информации</a:t>
            </a:r>
          </a:p>
        </p:txBody>
      </p:sp>
    </p:spTree>
    <p:extLst>
      <p:ext uri="{BB962C8B-B14F-4D97-AF65-F5344CB8AC3E}">
        <p14:creationId xmlns="" xmlns:p14="http://schemas.microsoft.com/office/powerpoint/2010/main" val="239943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-7620" y="0"/>
            <a:ext cx="9144000" cy="926755"/>
            <a:chOff x="-7620" y="0"/>
            <a:chExt cx="9144000" cy="926755"/>
          </a:xfrm>
        </p:grpSpPr>
        <p:pic>
          <p:nvPicPr>
            <p:cNvPr id="13" name="Рисунок 12" descr="Верхний колонтитул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7620" y="0"/>
              <a:ext cx="9144000" cy="768979"/>
            </a:xfrm>
            <a:prstGeom prst="rect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>
              <a:off x="76203" y="588201"/>
              <a:ext cx="696601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РЦОИ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35291" y="114040"/>
              <a:ext cx="39305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58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0217" y="231330"/>
            <a:ext cx="8443783" cy="48566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Организация </a:t>
            </a:r>
            <a:r>
              <a:rPr lang="ru-RU" sz="32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проведения итогового </a:t>
            </a:r>
            <a:r>
              <a:rPr lang="ru-RU" sz="32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собеседования</a:t>
            </a:r>
            <a:endParaRPr 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149544" y="852224"/>
            <a:ext cx="8829672" cy="6415191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en-US" dirty="0" smtClean="0"/>
              <a:t>	</a:t>
            </a:r>
            <a:r>
              <a:rPr lang="ru-RU" sz="3300" b="1" dirty="0" smtClean="0">
                <a:solidFill>
                  <a:srgbClr val="C00000"/>
                </a:solidFill>
              </a:rPr>
              <a:t>Не позднее чем за 1 день </a:t>
            </a:r>
            <a:r>
              <a:rPr lang="ru-RU" sz="3300" dirty="0"/>
              <a:t>до проведения </a:t>
            </a:r>
            <a:r>
              <a:rPr lang="ru-RU" sz="3300" dirty="0" smtClean="0"/>
              <a:t>ИС </a:t>
            </a:r>
            <a:r>
              <a:rPr lang="ru-RU" sz="3300" b="1" dirty="0" smtClean="0">
                <a:solidFill>
                  <a:srgbClr val="C00000"/>
                </a:solidFill>
              </a:rPr>
              <a:t>в </a:t>
            </a:r>
            <a:r>
              <a:rPr lang="ru-RU" sz="3300" b="1" dirty="0">
                <a:solidFill>
                  <a:srgbClr val="C00000"/>
                </a:solidFill>
              </a:rPr>
              <a:t>Штабе </a:t>
            </a:r>
            <a:r>
              <a:rPr lang="ru-RU" sz="3300" dirty="0"/>
              <a:t>устанавливается программное обеспечение (далее – ПО) «Результаты итогового собеседования». В ПО загружается </a:t>
            </a:r>
            <a:r>
              <a:rPr lang="ru-RU" sz="3300" b="1" dirty="0">
                <a:solidFill>
                  <a:srgbClr val="C00000"/>
                </a:solidFill>
              </a:rPr>
              <a:t>XML-файл</a:t>
            </a:r>
            <a:r>
              <a:rPr lang="ru-RU" sz="3300" dirty="0"/>
              <a:t>, полученный от РЦОИ, с внесенными сведениями об участниках </a:t>
            </a:r>
            <a:r>
              <a:rPr lang="ru-RU" sz="3300" dirty="0" smtClean="0"/>
              <a:t>ИС.</a:t>
            </a:r>
          </a:p>
          <a:p>
            <a:pPr marL="0" indent="0" algn="just">
              <a:buNone/>
            </a:pPr>
            <a:r>
              <a:rPr lang="ru-RU" sz="3300" dirty="0" smtClean="0"/>
              <a:t>	</a:t>
            </a:r>
            <a:r>
              <a:rPr lang="ru-RU" sz="3300" b="1" dirty="0" smtClean="0">
                <a:solidFill>
                  <a:srgbClr val="C00000"/>
                </a:solidFill>
              </a:rPr>
              <a:t>Не </a:t>
            </a:r>
            <a:r>
              <a:rPr lang="ru-RU" sz="3300" b="1" dirty="0">
                <a:solidFill>
                  <a:srgbClr val="C00000"/>
                </a:solidFill>
              </a:rPr>
              <a:t>позднее чем за </a:t>
            </a:r>
            <a:r>
              <a:rPr lang="ru-RU" sz="3300" b="1" dirty="0" smtClean="0">
                <a:solidFill>
                  <a:srgbClr val="C00000"/>
                </a:solidFill>
              </a:rPr>
              <a:t>два дня </a:t>
            </a:r>
            <a:r>
              <a:rPr lang="ru-RU" sz="3300" dirty="0" smtClean="0"/>
              <a:t>до </a:t>
            </a:r>
            <a:r>
              <a:rPr lang="ru-RU" sz="3300" dirty="0"/>
              <a:t>проведения </a:t>
            </a:r>
            <a:r>
              <a:rPr lang="ru-RU" sz="3300" dirty="0" smtClean="0"/>
              <a:t>ИС </a:t>
            </a:r>
            <a:r>
              <a:rPr lang="ru-RU" sz="3300" dirty="0"/>
              <a:t>РЦОИ передает </a:t>
            </a:r>
            <a:r>
              <a:rPr lang="ru-RU" sz="3300" dirty="0" smtClean="0"/>
              <a:t>форму ИС-01. В ОО список участников ИС проверяется, в случае необходимости корректируется. </a:t>
            </a:r>
          </a:p>
          <a:p>
            <a:pPr marL="0" indent="0" algn="just">
              <a:buNone/>
            </a:pPr>
            <a:r>
              <a:rPr lang="ru-RU" sz="3300" dirty="0" smtClean="0"/>
              <a:t>В ОО распечатываются ведомости </a:t>
            </a:r>
            <a:r>
              <a:rPr lang="ru-RU" sz="3300" dirty="0"/>
              <a:t>учета проведения </a:t>
            </a:r>
            <a:r>
              <a:rPr lang="ru-RU" sz="3300" dirty="0" smtClean="0"/>
              <a:t>ИС в </a:t>
            </a:r>
            <a:r>
              <a:rPr lang="ru-RU" sz="3300" dirty="0"/>
              <a:t>аудитории, протоколы экспертов по оцениванию ответов участников </a:t>
            </a:r>
            <a:r>
              <a:rPr lang="ru-RU" sz="3300" dirty="0" smtClean="0"/>
              <a:t>ИС (распечатываются по количеству участников ИС). Ответственный </a:t>
            </a:r>
            <a:r>
              <a:rPr lang="ru-RU" sz="3300" dirty="0"/>
              <a:t>организатор </a:t>
            </a:r>
            <a:r>
              <a:rPr lang="ru-RU" sz="3300" dirty="0" smtClean="0"/>
              <a:t>ОО распределяет </a:t>
            </a:r>
            <a:r>
              <a:rPr lang="ru-RU" sz="3300" dirty="0"/>
              <a:t>участников </a:t>
            </a:r>
            <a:r>
              <a:rPr lang="ru-RU" sz="3300" dirty="0" smtClean="0"/>
              <a:t>ИС </a:t>
            </a:r>
            <a:r>
              <a:rPr lang="ru-RU" sz="3300" dirty="0"/>
              <a:t>по аудиториям проведения </a:t>
            </a:r>
            <a:r>
              <a:rPr lang="ru-RU" sz="3300" dirty="0" smtClean="0"/>
              <a:t>ИС.</a:t>
            </a:r>
          </a:p>
          <a:p>
            <a:pPr marL="0" indent="0" algn="just">
              <a:buNone/>
            </a:pPr>
            <a:r>
              <a:rPr lang="ru-RU" sz="3300" dirty="0" smtClean="0"/>
              <a:t>	</a:t>
            </a:r>
            <a:r>
              <a:rPr lang="ru-RU" sz="3300" b="1" dirty="0" smtClean="0">
                <a:solidFill>
                  <a:srgbClr val="C00000"/>
                </a:solidFill>
              </a:rPr>
              <a:t>Не </a:t>
            </a:r>
            <a:r>
              <a:rPr lang="ru-RU" sz="3300" b="1" dirty="0">
                <a:solidFill>
                  <a:srgbClr val="C00000"/>
                </a:solidFill>
              </a:rPr>
              <a:t>позднее чем за сутки </a:t>
            </a:r>
            <a:r>
              <a:rPr lang="ru-RU" sz="3300" dirty="0"/>
              <a:t>до проведения </a:t>
            </a:r>
            <a:r>
              <a:rPr lang="ru-RU" sz="3300" dirty="0" smtClean="0"/>
              <a:t>ИС </a:t>
            </a:r>
            <a:r>
              <a:rPr lang="ru-RU" sz="3300" b="1" dirty="0" smtClean="0">
                <a:solidFill>
                  <a:srgbClr val="C00000"/>
                </a:solidFill>
              </a:rPr>
              <a:t>технический специалист ОО </a:t>
            </a:r>
            <a:r>
              <a:rPr lang="ru-RU" sz="3300" dirty="0" smtClean="0"/>
              <a:t>получает </a:t>
            </a:r>
            <a:r>
              <a:rPr lang="ru-RU" sz="3300" dirty="0"/>
              <a:t>с официального сайта </a:t>
            </a:r>
            <a:r>
              <a:rPr lang="ru-RU" sz="3300" dirty="0" smtClean="0"/>
              <a:t>ФГБНУ «Федеральный институт педагогических измерений» (</a:t>
            </a:r>
            <a:r>
              <a:rPr lang="ru-RU" sz="3300" b="1" dirty="0">
                <a:solidFill>
                  <a:srgbClr val="C00000"/>
                </a:solidFill>
              </a:rPr>
              <a:t>fipi.ru</a:t>
            </a:r>
            <a:r>
              <a:rPr lang="ru-RU" sz="3300" dirty="0"/>
              <a:t>) и тиражирует в необходимом количестве </a:t>
            </a:r>
            <a:r>
              <a:rPr lang="ru-RU" sz="3300" b="1" dirty="0">
                <a:solidFill>
                  <a:srgbClr val="C00000"/>
                </a:solidFill>
              </a:rPr>
              <a:t>критерии оценивания для экспертов</a:t>
            </a:r>
            <a:r>
              <a:rPr lang="ru-RU" sz="3300" dirty="0"/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94045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-7620" y="0"/>
            <a:ext cx="9144000" cy="926755"/>
            <a:chOff x="-7620" y="0"/>
            <a:chExt cx="9144000" cy="926755"/>
          </a:xfrm>
        </p:grpSpPr>
        <p:pic>
          <p:nvPicPr>
            <p:cNvPr id="13" name="Рисунок 12" descr="Верхний колонтитул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7620" y="0"/>
              <a:ext cx="9144000" cy="768979"/>
            </a:xfrm>
            <a:prstGeom prst="rect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>
              <a:off x="76203" y="588201"/>
              <a:ext cx="696601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РЦОИ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35291" y="114040"/>
              <a:ext cx="39305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58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597" y="380621"/>
            <a:ext cx="8443783" cy="48566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Проведение </a:t>
            </a:r>
            <a:r>
              <a:rPr lang="ru-RU" sz="36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итогового </a:t>
            </a:r>
            <a:r>
              <a:rPr lang="ru-RU" sz="36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собеседования</a:t>
            </a:r>
            <a:endParaRPr lang="en-US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149544" y="1134335"/>
            <a:ext cx="8829672" cy="556457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dirty="0" smtClean="0"/>
              <a:t>	</a:t>
            </a:r>
            <a:r>
              <a:rPr lang="ru-RU" dirty="0" smtClean="0"/>
              <a:t> Не позднее чем </a:t>
            </a:r>
            <a:r>
              <a:rPr lang="ru-RU" b="1" dirty="0" smtClean="0">
                <a:solidFill>
                  <a:srgbClr val="FF0000"/>
                </a:solidFill>
              </a:rPr>
              <a:t>за 60 минут </a:t>
            </a:r>
            <a:r>
              <a:rPr lang="ru-RU" dirty="0" smtClean="0"/>
              <a:t>до начала проведения итогового собеседования технический специалист получает через региональный Интернет-ресурс (</a:t>
            </a:r>
            <a:r>
              <a:rPr lang="ru-RU" u="sng" dirty="0" smtClean="0">
                <a:hlinkClick r:id="rId3"/>
              </a:rPr>
              <a:t>http://rcoi58.ru</a:t>
            </a:r>
            <a:r>
              <a:rPr lang="ru-RU" dirty="0" smtClean="0"/>
              <a:t>) и совместно с ответственным организатором тиражирует материалы для проведения итогового собеседования.</a:t>
            </a:r>
            <a:endParaRPr lang="ru-RU" sz="1400" dirty="0" smtClean="0"/>
          </a:p>
          <a:p>
            <a:pPr marL="0" indent="0" algn="just">
              <a:buNone/>
            </a:pPr>
            <a:r>
              <a:rPr lang="ru-RU" dirty="0"/>
              <a:t>	</a:t>
            </a:r>
            <a:r>
              <a:rPr lang="ru-RU" sz="4700" b="1" dirty="0" smtClean="0">
                <a:solidFill>
                  <a:srgbClr val="C00000"/>
                </a:solidFill>
              </a:rPr>
              <a:t>! </a:t>
            </a:r>
            <a:r>
              <a:rPr lang="ru-RU" dirty="0" smtClean="0"/>
              <a:t>В </a:t>
            </a:r>
            <a:r>
              <a:rPr lang="ru-RU" dirty="0"/>
              <a:t>случае отсутствия доступа к указанному Интернет-ресурсу технический специалист незамедлительно обращается в РЦОИ для получения материалов по резервной схеме </a:t>
            </a:r>
            <a:r>
              <a:rPr lang="ru-RU" dirty="0" smtClean="0"/>
              <a:t>(посредством </a:t>
            </a:r>
            <a:r>
              <a:rPr lang="ru-RU" dirty="0"/>
              <a:t>электронной </a:t>
            </a:r>
            <a:r>
              <a:rPr lang="ru-RU" dirty="0" smtClean="0"/>
              <a:t>почты).</a:t>
            </a:r>
          </a:p>
          <a:p>
            <a:pPr marL="0" indent="0" algn="just">
              <a:buNone/>
            </a:pPr>
            <a:r>
              <a:rPr lang="ru-RU" dirty="0" smtClean="0"/>
              <a:t>	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28921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9513" y="0"/>
            <a:ext cx="8657967" cy="881449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Внесений сведений о результатах ИС-9</a:t>
            </a:r>
            <a:endParaRPr lang="ru-RU" sz="4000" b="1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0" y="853561"/>
            <a:ext cx="9144000" cy="90166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1. На уровне ОО обеспечивается установка </a:t>
            </a:r>
            <a:r>
              <a:rPr lang="ru-RU" dirty="0" smtClean="0"/>
              <a:t>ПО </a:t>
            </a:r>
            <a:r>
              <a:rPr lang="ru-RU" b="1" dirty="0" smtClean="0"/>
              <a:t>«Результаты итогового собеседования».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7366" y="2709923"/>
            <a:ext cx="7126014" cy="4148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84578" y="1273711"/>
            <a:ext cx="2322788" cy="1294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Содержимое 2"/>
          <p:cNvSpPr txBox="1">
            <a:spLocks/>
          </p:cNvSpPr>
          <p:nvPr/>
        </p:nvSpPr>
        <p:spPr>
          <a:xfrm>
            <a:off x="-1" y="1681655"/>
            <a:ext cx="6621517" cy="118766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После запуска программы </a:t>
            </a:r>
            <a:r>
              <a:rPr lang="ru-RU" sz="2800" dirty="0" smtClean="0"/>
              <a:t>с помощью кнопки открыть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загружается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XML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-файл, предоставленный РЦОИ,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 списком участников.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044" y="142705"/>
            <a:ext cx="8905102" cy="75521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Внесений сведений о результатах ИС-9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8281" y="840259"/>
            <a:ext cx="8995719" cy="1960606"/>
          </a:xfrm>
        </p:spPr>
        <p:txBody>
          <a:bodyPr>
            <a:normAutofit lnSpcReduction="10000"/>
          </a:bodyPr>
          <a:lstStyle/>
          <a:p>
            <a:pPr marL="514350" indent="-514350"/>
            <a:r>
              <a:rPr lang="ru-RU" dirty="0" smtClean="0"/>
              <a:t>В случае неявки участника необходимо проставить отметку в поле «Неявка». При этом остальные поля по данному участнику не заполняются. </a:t>
            </a:r>
          </a:p>
          <a:p>
            <a:pPr marL="514350" indent="-514350"/>
            <a:r>
              <a:rPr lang="ru-RU" dirty="0" smtClean="0"/>
              <a:t>В модуле присутствует окно навигации для переключения между страницами.</a:t>
            </a:r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90871" y="2912076"/>
            <a:ext cx="2436653" cy="373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38" y="2752980"/>
            <a:ext cx="6787978" cy="4105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11"/>
          <p:cNvGrpSpPr>
            <a:grpSpLocks/>
          </p:cNvGrpSpPr>
          <p:nvPr/>
        </p:nvGrpSpPr>
        <p:grpSpPr bwMode="auto">
          <a:xfrm>
            <a:off x="1979613" y="3429000"/>
            <a:ext cx="360362" cy="158750"/>
            <a:chOff x="6063286" y="1423724"/>
            <a:chExt cx="3338103" cy="908371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6063286" y="1423724"/>
              <a:ext cx="3338103" cy="908371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Скругленный прямоугольник 4"/>
            <p:cNvSpPr/>
            <p:nvPr/>
          </p:nvSpPr>
          <p:spPr>
            <a:xfrm>
              <a:off x="6577968" y="1487313"/>
              <a:ext cx="2294030" cy="84478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Группа 14"/>
          <p:cNvGrpSpPr>
            <a:grpSpLocks/>
          </p:cNvGrpSpPr>
          <p:nvPr/>
        </p:nvGrpSpPr>
        <p:grpSpPr bwMode="auto">
          <a:xfrm>
            <a:off x="3160713" y="3440113"/>
            <a:ext cx="4651375" cy="147637"/>
            <a:chOff x="6063286" y="1423724"/>
            <a:chExt cx="3338103" cy="908371"/>
          </a:xfrm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6063286" y="1423724"/>
              <a:ext cx="3338103" cy="908371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Скругленный прямоугольник 4"/>
            <p:cNvSpPr/>
            <p:nvPr/>
          </p:nvSpPr>
          <p:spPr>
            <a:xfrm>
              <a:off x="6571407" y="1482329"/>
              <a:ext cx="2307050" cy="84976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Группа 18"/>
          <p:cNvGrpSpPr>
            <a:grpSpLocks/>
          </p:cNvGrpSpPr>
          <p:nvPr/>
        </p:nvGrpSpPr>
        <p:grpSpPr bwMode="auto">
          <a:xfrm>
            <a:off x="8062913" y="3449638"/>
            <a:ext cx="973137" cy="165100"/>
            <a:chOff x="6063286" y="1423724"/>
            <a:chExt cx="3338103" cy="908371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6063286" y="1423724"/>
              <a:ext cx="3338103" cy="908371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Скругленный прямоугольник 4"/>
            <p:cNvSpPr/>
            <p:nvPr/>
          </p:nvSpPr>
          <p:spPr>
            <a:xfrm>
              <a:off x="6569718" y="1484862"/>
              <a:ext cx="2308901" cy="8472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28"/>
          <p:cNvSpPr/>
          <p:nvPr/>
        </p:nvSpPr>
        <p:spPr>
          <a:xfrm>
            <a:off x="1" y="567559"/>
            <a:ext cx="914399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Технический специалист в Штабе используя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ведомость учета проведения ИС в аудитории и протоколы экспертов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для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оценивания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ответов участников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ИС,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заносит в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специализированную форму информацию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для каждого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внесенного ранее участника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Количество строк в специализированной форме должно быть равно количеству участников, сдававших ИС в ОО. </a:t>
            </a:r>
          </a:p>
        </p:txBody>
      </p:sp>
      <p:sp>
        <p:nvSpPr>
          <p:cNvPr id="2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59312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Перенос результатов оценивания ИС-9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6562" y="1952232"/>
            <a:ext cx="8147222" cy="4905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4380" y="1183073"/>
            <a:ext cx="8886052" cy="1263564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При наличии некорректных данных откроется окно «Просмотр ошибок». После их устранений необходима повторная проверка специализированной формы с результатами оценивания ИС.</a:t>
            </a:r>
          </a:p>
          <a:p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При наличии сообщения об отсутствии ошибок, данные сохраняются в </a:t>
            </a: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XML-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файл и передаются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 МСУ.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142705"/>
            <a:ext cx="9144000" cy="75521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Проверка корректности внесенных данных ИС-9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3662" y="2425271"/>
            <a:ext cx="2842054" cy="2485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86174" y="2379180"/>
            <a:ext cx="5375446" cy="4421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0656" y="4977069"/>
            <a:ext cx="3176104" cy="188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135" y="922639"/>
            <a:ext cx="8715633" cy="708454"/>
          </a:xfrm>
        </p:spPr>
        <p:txBody>
          <a:bodyPr>
            <a:noAutofit/>
          </a:bodyPr>
          <a:lstStyle/>
          <a:p>
            <a:pPr marL="514350" indent="-514350" algn="ctr"/>
            <a:r>
              <a:rPr lang="ru-RU" sz="5400" b="1" dirty="0" smtClean="0">
                <a:solidFill>
                  <a:srgbClr val="C00000"/>
                </a:solidFill>
              </a:rPr>
              <a:t>!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</a:rPr>
              <a:t>Запрещено переименовывать </a:t>
            </a:r>
            <a:r>
              <a:rPr lang="en-US" sz="3600" b="1" dirty="0" smtClean="0">
                <a:solidFill>
                  <a:srgbClr val="C00000"/>
                </a:solidFill>
              </a:rPr>
              <a:t>XML-</a:t>
            </a:r>
            <a:r>
              <a:rPr lang="ru-RU" sz="3600" b="1" dirty="0" smtClean="0">
                <a:solidFill>
                  <a:srgbClr val="C00000"/>
                </a:solidFill>
              </a:rPr>
              <a:t>файл. 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endParaRPr lang="ru-RU" sz="28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7308" y="2331309"/>
            <a:ext cx="7502746" cy="4353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0" name="Группа 18"/>
          <p:cNvGrpSpPr/>
          <p:nvPr/>
        </p:nvGrpSpPr>
        <p:grpSpPr>
          <a:xfrm>
            <a:off x="-7620" y="0"/>
            <a:ext cx="9144000" cy="926755"/>
            <a:chOff x="-7620" y="0"/>
            <a:chExt cx="9144000" cy="926755"/>
          </a:xfrm>
        </p:grpSpPr>
        <p:pic>
          <p:nvPicPr>
            <p:cNvPr id="11" name="Рисунок 10" descr="Верхний колонтитул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7620" y="0"/>
              <a:ext cx="9144000" cy="768979"/>
            </a:xfrm>
            <a:prstGeom prst="rect">
              <a:avLst/>
            </a:prstGeom>
          </p:spPr>
        </p:pic>
        <p:sp>
          <p:nvSpPr>
            <p:cNvPr id="12" name="Прямоугольник 11"/>
            <p:cNvSpPr/>
            <p:nvPr/>
          </p:nvSpPr>
          <p:spPr>
            <a:xfrm>
              <a:off x="76203" y="588201"/>
              <a:ext cx="696601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РЦОИ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35291" y="114040"/>
              <a:ext cx="39305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58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14" name="Subtitle 2"/>
          <p:cNvSpPr txBox="1">
            <a:spLocks/>
          </p:cNvSpPr>
          <p:nvPr/>
        </p:nvSpPr>
        <p:spPr>
          <a:xfrm>
            <a:off x="948267" y="110067"/>
            <a:ext cx="7442200" cy="812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ГАОУ ДПО «Институт регионального развития Пензенской области»</a:t>
            </a: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Региональный центр обработки информации</a:t>
            </a:r>
          </a:p>
        </p:txBody>
      </p:sp>
      <p:sp>
        <p:nvSpPr>
          <p:cNvPr id="9" name="Содержимое 2"/>
          <p:cNvSpPr txBox="1">
            <a:spLocks/>
          </p:cNvSpPr>
          <p:nvPr/>
        </p:nvSpPr>
        <p:spPr bwMode="auto">
          <a:xfrm>
            <a:off x="164758" y="1392194"/>
            <a:ext cx="8872150" cy="1054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just">
              <a:spcAft>
                <a:spcPts val="0"/>
              </a:spcAft>
              <a:buNone/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Необходимо передавать файл по защищенному каналу связи с таким же наименованием, с которым он был прислан из РЦОИ.</a:t>
            </a: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-7620" y="0"/>
            <a:ext cx="9144000" cy="926755"/>
            <a:chOff x="-7620" y="0"/>
            <a:chExt cx="9144000" cy="926755"/>
          </a:xfrm>
        </p:grpSpPr>
        <p:pic>
          <p:nvPicPr>
            <p:cNvPr id="13" name="Рисунок 12" descr="Верхний колонтитул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7620" y="0"/>
              <a:ext cx="9144000" cy="768979"/>
            </a:xfrm>
            <a:prstGeom prst="rect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>
              <a:off x="76203" y="588201"/>
              <a:ext cx="696601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РЦОИ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35291" y="114040"/>
              <a:ext cx="39305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58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0217" y="51136"/>
            <a:ext cx="8443783" cy="74793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Программное обеспечение для записи звука  </a:t>
            </a:r>
            <a:endParaRPr 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149544" y="948055"/>
            <a:ext cx="3631624" cy="572235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	</a:t>
            </a:r>
          </a:p>
        </p:txBody>
      </p:sp>
      <p:pic>
        <p:nvPicPr>
          <p:cNvPr id="9" name="Рисунок 8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44572" y="1084460"/>
            <a:ext cx="5145405" cy="4804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201336" y="1132514"/>
            <a:ext cx="357371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Утилита </a:t>
            </a:r>
            <a:r>
              <a:rPr lang="ru-RU" b="1" dirty="0" smtClean="0"/>
              <a:t>UV </a:t>
            </a:r>
            <a:r>
              <a:rPr lang="ru-RU" b="1" dirty="0" err="1" smtClean="0"/>
              <a:t>SoundRecorder</a:t>
            </a:r>
            <a:r>
              <a:rPr lang="ru-RU" dirty="0" smtClean="0"/>
              <a:t> предназначена для записи звука с микрофона, колонок, телефонной линии и других источников звука на компьютере. </a:t>
            </a:r>
          </a:p>
          <a:p>
            <a:endParaRPr lang="ru-RU" dirty="0" smtClean="0"/>
          </a:p>
          <a:p>
            <a:r>
              <a:rPr lang="ru-RU" dirty="0" smtClean="0"/>
              <a:t>Каждую звуковую дорожку можно сохранить в отдельный файл. </a:t>
            </a:r>
          </a:p>
          <a:p>
            <a:endParaRPr lang="ru-RU" dirty="0" smtClean="0"/>
          </a:p>
          <a:p>
            <a:r>
              <a:rPr lang="ru-RU" dirty="0" smtClean="0"/>
              <a:t>По умолчанию запись звука происходит в файлы WAV. </a:t>
            </a:r>
            <a:r>
              <a:rPr lang="ru-RU" b="1" dirty="0" smtClean="0"/>
              <a:t>UV </a:t>
            </a:r>
            <a:r>
              <a:rPr lang="ru-RU" b="1" dirty="0" err="1" smtClean="0"/>
              <a:t>SoundRecorder</a:t>
            </a:r>
            <a:r>
              <a:rPr lang="ru-RU" dirty="0" smtClean="0"/>
              <a:t> позволяет конвертировать эти файлы в формат mp3.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33450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18"/>
          <p:cNvGrpSpPr/>
          <p:nvPr/>
        </p:nvGrpSpPr>
        <p:grpSpPr>
          <a:xfrm>
            <a:off x="-7620" y="0"/>
            <a:ext cx="9144000" cy="926755"/>
            <a:chOff x="-7620" y="0"/>
            <a:chExt cx="9144000" cy="926755"/>
          </a:xfrm>
        </p:grpSpPr>
        <p:pic>
          <p:nvPicPr>
            <p:cNvPr id="6" name="Рисунок 5" descr="Верхний колонтитул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7620" y="0"/>
              <a:ext cx="9144000" cy="768979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>
              <a:off x="76203" y="588201"/>
              <a:ext cx="696601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РЦОИ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35291" y="114040"/>
              <a:ext cx="39305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58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9" name="Subtitle 2"/>
          <p:cNvSpPr txBox="1">
            <a:spLocks/>
          </p:cNvSpPr>
          <p:nvPr/>
        </p:nvSpPr>
        <p:spPr>
          <a:xfrm>
            <a:off x="948267" y="110067"/>
            <a:ext cx="7442200" cy="812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ГАОУ ДПО «Институт регионального развития Пензенской области»</a:t>
            </a: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Региональный центр обработки информации</a:t>
            </a: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 bwMode="auto">
          <a:xfrm>
            <a:off x="164758" y="1622854"/>
            <a:ext cx="8872150" cy="5049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just">
              <a:spcAft>
                <a:spcPts val="0"/>
              </a:spcAft>
              <a:buNone/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Технический специалист ОО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завершает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ведение потоковой аудиозаписи ответов участников,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сохраняет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аудиозаписи в каждой аудитории проведения,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копирует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аудиозаписи на 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CD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-диск для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последующей передачи ответственному организатору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ОО. 	</a:t>
            </a:r>
          </a:p>
          <a:p>
            <a:pPr indent="0" algn="just">
              <a:spcAft>
                <a:spcPts val="0"/>
              </a:spcAft>
              <a:buNone/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Наименование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файла должно содержать дату проведения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ИС,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номер аудитории проведения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ИС,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код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ОО. </a:t>
            </a:r>
          </a:p>
          <a:p>
            <a:pPr indent="0" algn="just">
              <a:spcAft>
                <a:spcPts val="0"/>
              </a:spcAft>
              <a:buNone/>
            </a:pPr>
            <a:endParaRPr lang="ru-RU" sz="24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Например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140904_23_12.02.20.</a:t>
            </a: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972" y="947522"/>
            <a:ext cx="90410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Завершение  итогового собеседования в ОО </a:t>
            </a:r>
            <a:endParaRPr lang="ru-RU" sz="32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-7620" y="0"/>
            <a:ext cx="9144000" cy="926755"/>
            <a:chOff x="-7620" y="0"/>
            <a:chExt cx="9144000" cy="926755"/>
          </a:xfrm>
        </p:grpSpPr>
        <p:pic>
          <p:nvPicPr>
            <p:cNvPr id="13" name="Рисунок 12" descr="Верхний колонтитул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7620" y="0"/>
              <a:ext cx="9144000" cy="768979"/>
            </a:xfrm>
            <a:prstGeom prst="rect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>
              <a:off x="76203" y="588201"/>
              <a:ext cx="696601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РЦОИ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35291" y="114040"/>
              <a:ext cx="39305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58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9" name="Полилиния 8"/>
          <p:cNvSpPr/>
          <p:nvPr/>
        </p:nvSpPr>
        <p:spPr>
          <a:xfrm>
            <a:off x="2228850" y="706438"/>
            <a:ext cx="6808788" cy="1520825"/>
          </a:xfrm>
          <a:custGeom>
            <a:avLst/>
            <a:gdLst>
              <a:gd name="connsiteX0" fmla="*/ 345631 w 2073746"/>
              <a:gd name="connsiteY0" fmla="*/ 0 h 5996806"/>
              <a:gd name="connsiteX1" fmla="*/ 1728115 w 2073746"/>
              <a:gd name="connsiteY1" fmla="*/ 0 h 5996806"/>
              <a:gd name="connsiteX2" fmla="*/ 2073746 w 2073746"/>
              <a:gd name="connsiteY2" fmla="*/ 345631 h 5996806"/>
              <a:gd name="connsiteX3" fmla="*/ 2073746 w 2073746"/>
              <a:gd name="connsiteY3" fmla="*/ 5996806 h 5996806"/>
              <a:gd name="connsiteX4" fmla="*/ 2073746 w 2073746"/>
              <a:gd name="connsiteY4" fmla="*/ 5996806 h 5996806"/>
              <a:gd name="connsiteX5" fmla="*/ 0 w 2073746"/>
              <a:gd name="connsiteY5" fmla="*/ 5996806 h 5996806"/>
              <a:gd name="connsiteX6" fmla="*/ 0 w 2073746"/>
              <a:gd name="connsiteY6" fmla="*/ 5996806 h 5996806"/>
              <a:gd name="connsiteX7" fmla="*/ 0 w 2073746"/>
              <a:gd name="connsiteY7" fmla="*/ 345631 h 5996806"/>
              <a:gd name="connsiteX8" fmla="*/ 345631 w 2073746"/>
              <a:gd name="connsiteY8" fmla="*/ 0 h 5996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73746" h="5996806">
                <a:moveTo>
                  <a:pt x="2073746" y="999488"/>
                </a:moveTo>
                <a:lnTo>
                  <a:pt x="2073746" y="4997318"/>
                </a:lnTo>
                <a:cubicBezTo>
                  <a:pt x="2073746" y="5549320"/>
                  <a:pt x="2020234" y="5996805"/>
                  <a:pt x="1954224" y="5996805"/>
                </a:cubicBezTo>
                <a:lnTo>
                  <a:pt x="0" y="5996805"/>
                </a:lnTo>
                <a:lnTo>
                  <a:pt x="0" y="5996805"/>
                </a:lnTo>
                <a:lnTo>
                  <a:pt x="0" y="1"/>
                </a:lnTo>
                <a:lnTo>
                  <a:pt x="0" y="1"/>
                </a:lnTo>
                <a:lnTo>
                  <a:pt x="1954224" y="1"/>
                </a:lnTo>
                <a:cubicBezTo>
                  <a:pt x="2020234" y="1"/>
                  <a:pt x="2073746" y="447486"/>
                  <a:pt x="2073746" y="999488"/>
                </a:cubicBezTo>
                <a:close/>
              </a:path>
            </a:pathLst>
          </a:custGeom>
          <a:solidFill>
            <a:srgbClr val="C6C0F2">
              <a:alpha val="90000"/>
            </a:srgbClr>
          </a:solidFill>
          <a:ln>
            <a:solidFill>
              <a:schemeClr val="bg2">
                <a:alpha val="90000"/>
              </a:schemeClr>
            </a:solidFill>
          </a:ln>
        </p:spPr>
        <p:style>
          <a:lnRef idx="2">
            <a:scrgbClr r="0" g="0" b="0"/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47650" tIns="225057" rIns="348882" bIns="225057" spcCol="1270" anchor="ctr"/>
          <a:lstStyle/>
          <a:p>
            <a:pPr algn="just" defTabSz="1422400"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F6FC6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ru-RU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упаковывает протоколы для оценивания ответов участников ИС в доставочный конверт и передает его экзаменатору-собеседнику.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093913" y="2511425"/>
            <a:ext cx="6945312" cy="2119313"/>
          </a:xfrm>
          <a:prstGeom prst="roundRect">
            <a:avLst/>
          </a:prstGeom>
          <a:solidFill>
            <a:srgbClr val="C6C0F2">
              <a:alpha val="90000"/>
            </a:srgbClr>
          </a:solidFill>
          <a:ln>
            <a:solidFill>
              <a:schemeClr val="bg2">
                <a:alpha val="90000"/>
              </a:schemeClr>
            </a:solidFill>
          </a:ln>
        </p:spPr>
        <p:style>
          <a:lnRef idx="2">
            <a:scrgbClr r="0" g="0" b="0"/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47650" tIns="225057" rIns="348882" bIns="225057" spcCol="1270" anchor="ctr"/>
          <a:lstStyle/>
          <a:p>
            <a:pPr marL="0" lvl="1" algn="just" defTabSz="1422400">
              <a:lnSpc>
                <a:spcPts val="2300"/>
              </a:lnSpc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заполняет ведомость учета проведения ИС в аудитории.</a:t>
            </a:r>
          </a:p>
          <a:p>
            <a:pPr marL="0" lvl="1" algn="just" defTabSz="1422400">
              <a:lnSpc>
                <a:spcPts val="2300"/>
              </a:lnSpc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собирает все материалы, использовавшиеся для проведения ИС, а также конверт с протоколами для оценивания ответов участников ИС и передает ответственному организатору ОО в штабе.</a:t>
            </a:r>
          </a:p>
        </p:txBody>
      </p:sp>
      <p:sp>
        <p:nvSpPr>
          <p:cNvPr id="8" name="Полилиния 7"/>
          <p:cNvSpPr/>
          <p:nvPr/>
        </p:nvSpPr>
        <p:spPr>
          <a:xfrm>
            <a:off x="2311400" y="4926013"/>
            <a:ext cx="6737350" cy="1778000"/>
          </a:xfrm>
          <a:custGeom>
            <a:avLst/>
            <a:gdLst>
              <a:gd name="connsiteX0" fmla="*/ 345631 w 2073746"/>
              <a:gd name="connsiteY0" fmla="*/ 0 h 5996806"/>
              <a:gd name="connsiteX1" fmla="*/ 1728115 w 2073746"/>
              <a:gd name="connsiteY1" fmla="*/ 0 h 5996806"/>
              <a:gd name="connsiteX2" fmla="*/ 2073746 w 2073746"/>
              <a:gd name="connsiteY2" fmla="*/ 345631 h 5996806"/>
              <a:gd name="connsiteX3" fmla="*/ 2073746 w 2073746"/>
              <a:gd name="connsiteY3" fmla="*/ 5996806 h 5996806"/>
              <a:gd name="connsiteX4" fmla="*/ 2073746 w 2073746"/>
              <a:gd name="connsiteY4" fmla="*/ 5996806 h 5996806"/>
              <a:gd name="connsiteX5" fmla="*/ 0 w 2073746"/>
              <a:gd name="connsiteY5" fmla="*/ 5996806 h 5996806"/>
              <a:gd name="connsiteX6" fmla="*/ 0 w 2073746"/>
              <a:gd name="connsiteY6" fmla="*/ 5996806 h 5996806"/>
              <a:gd name="connsiteX7" fmla="*/ 0 w 2073746"/>
              <a:gd name="connsiteY7" fmla="*/ 345631 h 5996806"/>
              <a:gd name="connsiteX8" fmla="*/ 345631 w 2073746"/>
              <a:gd name="connsiteY8" fmla="*/ 0 h 5996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73746" h="5996806">
                <a:moveTo>
                  <a:pt x="2073746" y="999488"/>
                </a:moveTo>
                <a:lnTo>
                  <a:pt x="2073746" y="4997318"/>
                </a:lnTo>
                <a:cubicBezTo>
                  <a:pt x="2073746" y="5549320"/>
                  <a:pt x="2020234" y="5996805"/>
                  <a:pt x="1954224" y="5996805"/>
                </a:cubicBezTo>
                <a:lnTo>
                  <a:pt x="0" y="5996805"/>
                </a:lnTo>
                <a:lnTo>
                  <a:pt x="0" y="5996805"/>
                </a:lnTo>
                <a:lnTo>
                  <a:pt x="0" y="1"/>
                </a:lnTo>
                <a:lnTo>
                  <a:pt x="0" y="1"/>
                </a:lnTo>
                <a:lnTo>
                  <a:pt x="1954224" y="1"/>
                </a:lnTo>
                <a:cubicBezTo>
                  <a:pt x="2020234" y="1"/>
                  <a:pt x="2073746" y="447486"/>
                  <a:pt x="2073746" y="999488"/>
                </a:cubicBezTo>
                <a:close/>
              </a:path>
            </a:pathLst>
          </a:custGeom>
          <a:solidFill>
            <a:srgbClr val="C6C0F2">
              <a:alpha val="90000"/>
            </a:srgbClr>
          </a:solidFill>
          <a:ln>
            <a:solidFill>
              <a:schemeClr val="bg2">
                <a:alpha val="90000"/>
              </a:schemeClr>
            </a:solidFill>
          </a:ln>
        </p:spPr>
        <p:style>
          <a:lnRef idx="2">
            <a:scrgbClr r="0" g="0" b="0"/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47650" tIns="225057" rIns="348882" bIns="225057" spcCol="1270" anchor="ctr"/>
          <a:lstStyle/>
          <a:p>
            <a:pPr marL="0" lvl="1" algn="just" defTabSz="1422400">
              <a:lnSpc>
                <a:spcPct val="90000"/>
              </a:lnSpc>
              <a:spcAft>
                <a:spcPct val="15000"/>
              </a:spcAft>
              <a:defRPr/>
            </a:pPr>
            <a:r>
              <a:rPr lang="ru-RU" sz="2000" b="1" dirty="0">
                <a:solidFill>
                  <a:srgbClr val="0F6FC6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ru-RU" sz="2400" b="1" dirty="0">
                <a:solidFill>
                  <a:srgbClr val="0F6FC6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собирает все аудиофайлы с ответами участников ИС </a:t>
            </a:r>
            <a:r>
              <a:rPr lang="ru-RU" sz="2400" b="1" dirty="0" err="1">
                <a:solidFill>
                  <a:srgbClr val="0F6FC6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по-аудиторно</a:t>
            </a:r>
            <a:r>
              <a:rPr lang="ru-RU" sz="2400" b="1" dirty="0">
                <a:solidFill>
                  <a:srgbClr val="0F6FC6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на </a:t>
            </a:r>
            <a:r>
              <a:rPr lang="ru-RU" sz="2400" b="1">
                <a:solidFill>
                  <a:srgbClr val="0F6FC6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съемный диск </a:t>
            </a:r>
            <a:r>
              <a:rPr lang="ru-RU" sz="2400" b="1" dirty="0">
                <a:solidFill>
                  <a:srgbClr val="0F6FC6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 передает ответственному организатору ОО в штабе.</a:t>
            </a:r>
          </a:p>
        </p:txBody>
      </p:sp>
      <p:sp>
        <p:nvSpPr>
          <p:cNvPr id="4" name="Полилиния 3"/>
          <p:cNvSpPr/>
          <p:nvPr/>
        </p:nvSpPr>
        <p:spPr>
          <a:xfrm>
            <a:off x="34925" y="630238"/>
            <a:ext cx="2316163" cy="1692275"/>
          </a:xfrm>
          <a:custGeom>
            <a:avLst/>
            <a:gdLst>
              <a:gd name="connsiteX0" fmla="*/ 0 w 2858453"/>
              <a:gd name="connsiteY0" fmla="*/ 432039 h 2592182"/>
              <a:gd name="connsiteX1" fmla="*/ 432039 w 2858453"/>
              <a:gd name="connsiteY1" fmla="*/ 0 h 2592182"/>
              <a:gd name="connsiteX2" fmla="*/ 2426414 w 2858453"/>
              <a:gd name="connsiteY2" fmla="*/ 0 h 2592182"/>
              <a:gd name="connsiteX3" fmla="*/ 2858453 w 2858453"/>
              <a:gd name="connsiteY3" fmla="*/ 432039 h 2592182"/>
              <a:gd name="connsiteX4" fmla="*/ 2858453 w 2858453"/>
              <a:gd name="connsiteY4" fmla="*/ 2160143 h 2592182"/>
              <a:gd name="connsiteX5" fmla="*/ 2426414 w 2858453"/>
              <a:gd name="connsiteY5" fmla="*/ 2592182 h 2592182"/>
              <a:gd name="connsiteX6" fmla="*/ 432039 w 2858453"/>
              <a:gd name="connsiteY6" fmla="*/ 2592182 h 2592182"/>
              <a:gd name="connsiteX7" fmla="*/ 0 w 2858453"/>
              <a:gd name="connsiteY7" fmla="*/ 2160143 h 2592182"/>
              <a:gd name="connsiteX8" fmla="*/ 0 w 2858453"/>
              <a:gd name="connsiteY8" fmla="*/ 432039 h 259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58453" h="2592182">
                <a:moveTo>
                  <a:pt x="0" y="432039"/>
                </a:moveTo>
                <a:cubicBezTo>
                  <a:pt x="0" y="193430"/>
                  <a:pt x="193430" y="0"/>
                  <a:pt x="432039" y="0"/>
                </a:cubicBezTo>
                <a:lnTo>
                  <a:pt x="2426414" y="0"/>
                </a:lnTo>
                <a:cubicBezTo>
                  <a:pt x="2665023" y="0"/>
                  <a:pt x="2858453" y="193430"/>
                  <a:pt x="2858453" y="432039"/>
                </a:cubicBezTo>
                <a:lnTo>
                  <a:pt x="2858453" y="2160143"/>
                </a:lnTo>
                <a:cubicBezTo>
                  <a:pt x="2858453" y="2398752"/>
                  <a:pt x="2665023" y="2592182"/>
                  <a:pt x="2426414" y="2592182"/>
                </a:cubicBezTo>
                <a:lnTo>
                  <a:pt x="432039" y="2592182"/>
                </a:lnTo>
                <a:cubicBezTo>
                  <a:pt x="193430" y="2592182"/>
                  <a:pt x="0" y="2398752"/>
                  <a:pt x="0" y="2160143"/>
                </a:cubicBezTo>
                <a:lnTo>
                  <a:pt x="0" y="432039"/>
                </a:lnTo>
                <a:close/>
              </a:path>
            </a:pathLst>
          </a:custGeom>
          <a:solidFill>
            <a:srgbClr val="7030A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17980" tIns="172260" rIns="217980" bIns="172260" spcCol="1270" anchor="ctr"/>
          <a:lstStyle/>
          <a:p>
            <a:pPr algn="ctr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3200" b="1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Эксперт</a:t>
            </a:r>
          </a:p>
        </p:txBody>
      </p:sp>
      <p:sp>
        <p:nvSpPr>
          <p:cNvPr id="32774" name="Заголовок 3"/>
          <p:cNvSpPr>
            <a:spLocks noGrp="1"/>
          </p:cNvSpPr>
          <p:nvPr>
            <p:ph type="title"/>
          </p:nvPr>
        </p:nvSpPr>
        <p:spPr>
          <a:xfrm>
            <a:off x="74613" y="65884"/>
            <a:ext cx="9109075" cy="672339"/>
          </a:xfrm>
        </p:spPr>
        <p:txBody>
          <a:bodyPr>
            <a:normAutofit/>
          </a:bodyPr>
          <a:lstStyle/>
          <a:p>
            <a:pPr algn="ctr"/>
            <a:r>
              <a:rPr lang="ru-RU" altLang="ru-RU" sz="3200" b="1" dirty="0" smtClean="0">
                <a:solidFill>
                  <a:schemeClr val="accent2">
                    <a:lumMod val="50000"/>
                  </a:schemeClr>
                </a:solidFill>
                <a:latin typeface="Cambria" panose="02040503050406030204" pitchFamily="18" charset="0"/>
              </a:rPr>
              <a:t>Завершение ИС в аудитории</a:t>
            </a:r>
          </a:p>
        </p:txBody>
      </p:sp>
      <p:sp>
        <p:nvSpPr>
          <p:cNvPr id="10" name="Полилиния 9"/>
          <p:cNvSpPr/>
          <p:nvPr/>
        </p:nvSpPr>
        <p:spPr>
          <a:xfrm>
            <a:off x="74613" y="2598738"/>
            <a:ext cx="2236787" cy="1974850"/>
          </a:xfrm>
          <a:custGeom>
            <a:avLst/>
            <a:gdLst>
              <a:gd name="connsiteX0" fmla="*/ 0 w 2858453"/>
              <a:gd name="connsiteY0" fmla="*/ 432039 h 2592182"/>
              <a:gd name="connsiteX1" fmla="*/ 432039 w 2858453"/>
              <a:gd name="connsiteY1" fmla="*/ 0 h 2592182"/>
              <a:gd name="connsiteX2" fmla="*/ 2426414 w 2858453"/>
              <a:gd name="connsiteY2" fmla="*/ 0 h 2592182"/>
              <a:gd name="connsiteX3" fmla="*/ 2858453 w 2858453"/>
              <a:gd name="connsiteY3" fmla="*/ 432039 h 2592182"/>
              <a:gd name="connsiteX4" fmla="*/ 2858453 w 2858453"/>
              <a:gd name="connsiteY4" fmla="*/ 2160143 h 2592182"/>
              <a:gd name="connsiteX5" fmla="*/ 2426414 w 2858453"/>
              <a:gd name="connsiteY5" fmla="*/ 2592182 h 2592182"/>
              <a:gd name="connsiteX6" fmla="*/ 432039 w 2858453"/>
              <a:gd name="connsiteY6" fmla="*/ 2592182 h 2592182"/>
              <a:gd name="connsiteX7" fmla="*/ 0 w 2858453"/>
              <a:gd name="connsiteY7" fmla="*/ 2160143 h 2592182"/>
              <a:gd name="connsiteX8" fmla="*/ 0 w 2858453"/>
              <a:gd name="connsiteY8" fmla="*/ 432039 h 259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58453" h="2592182">
                <a:moveTo>
                  <a:pt x="0" y="432039"/>
                </a:moveTo>
                <a:cubicBezTo>
                  <a:pt x="0" y="193430"/>
                  <a:pt x="193430" y="0"/>
                  <a:pt x="432039" y="0"/>
                </a:cubicBezTo>
                <a:lnTo>
                  <a:pt x="2426414" y="0"/>
                </a:lnTo>
                <a:cubicBezTo>
                  <a:pt x="2665023" y="0"/>
                  <a:pt x="2858453" y="193430"/>
                  <a:pt x="2858453" y="432039"/>
                </a:cubicBezTo>
                <a:lnTo>
                  <a:pt x="2858453" y="2160143"/>
                </a:lnTo>
                <a:cubicBezTo>
                  <a:pt x="2858453" y="2398752"/>
                  <a:pt x="2665023" y="2592182"/>
                  <a:pt x="2426414" y="2592182"/>
                </a:cubicBezTo>
                <a:lnTo>
                  <a:pt x="432039" y="2592182"/>
                </a:lnTo>
                <a:cubicBezTo>
                  <a:pt x="193430" y="2592182"/>
                  <a:pt x="0" y="2398752"/>
                  <a:pt x="0" y="2160143"/>
                </a:cubicBezTo>
                <a:lnTo>
                  <a:pt x="0" y="432039"/>
                </a:lnTo>
                <a:close/>
              </a:path>
            </a:pathLst>
          </a:custGeom>
          <a:solidFill>
            <a:srgbClr val="7030A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17980" tIns="172260" rIns="217980" bIns="172260" spcCol="1270" anchor="ctr"/>
          <a:lstStyle/>
          <a:p>
            <a:pPr algn="ctr" defTabSz="1066800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400" b="1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Экзаменатор-собеседник</a:t>
            </a:r>
          </a:p>
        </p:txBody>
      </p:sp>
      <p:sp>
        <p:nvSpPr>
          <p:cNvPr id="11" name="Полилиния 10"/>
          <p:cNvSpPr/>
          <p:nvPr/>
        </p:nvSpPr>
        <p:spPr>
          <a:xfrm>
            <a:off x="47625" y="4851400"/>
            <a:ext cx="2411413" cy="1925638"/>
          </a:xfrm>
          <a:custGeom>
            <a:avLst/>
            <a:gdLst>
              <a:gd name="connsiteX0" fmla="*/ 0 w 2858453"/>
              <a:gd name="connsiteY0" fmla="*/ 432039 h 2592182"/>
              <a:gd name="connsiteX1" fmla="*/ 432039 w 2858453"/>
              <a:gd name="connsiteY1" fmla="*/ 0 h 2592182"/>
              <a:gd name="connsiteX2" fmla="*/ 2426414 w 2858453"/>
              <a:gd name="connsiteY2" fmla="*/ 0 h 2592182"/>
              <a:gd name="connsiteX3" fmla="*/ 2858453 w 2858453"/>
              <a:gd name="connsiteY3" fmla="*/ 432039 h 2592182"/>
              <a:gd name="connsiteX4" fmla="*/ 2858453 w 2858453"/>
              <a:gd name="connsiteY4" fmla="*/ 2160143 h 2592182"/>
              <a:gd name="connsiteX5" fmla="*/ 2426414 w 2858453"/>
              <a:gd name="connsiteY5" fmla="*/ 2592182 h 2592182"/>
              <a:gd name="connsiteX6" fmla="*/ 432039 w 2858453"/>
              <a:gd name="connsiteY6" fmla="*/ 2592182 h 2592182"/>
              <a:gd name="connsiteX7" fmla="*/ 0 w 2858453"/>
              <a:gd name="connsiteY7" fmla="*/ 2160143 h 2592182"/>
              <a:gd name="connsiteX8" fmla="*/ 0 w 2858453"/>
              <a:gd name="connsiteY8" fmla="*/ 432039 h 259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58453" h="2592182">
                <a:moveTo>
                  <a:pt x="0" y="432039"/>
                </a:moveTo>
                <a:cubicBezTo>
                  <a:pt x="0" y="193430"/>
                  <a:pt x="193430" y="0"/>
                  <a:pt x="432039" y="0"/>
                </a:cubicBezTo>
                <a:lnTo>
                  <a:pt x="2426414" y="0"/>
                </a:lnTo>
                <a:cubicBezTo>
                  <a:pt x="2665023" y="0"/>
                  <a:pt x="2858453" y="193430"/>
                  <a:pt x="2858453" y="432039"/>
                </a:cubicBezTo>
                <a:lnTo>
                  <a:pt x="2858453" y="2160143"/>
                </a:lnTo>
                <a:cubicBezTo>
                  <a:pt x="2858453" y="2398752"/>
                  <a:pt x="2665023" y="2592182"/>
                  <a:pt x="2426414" y="2592182"/>
                </a:cubicBezTo>
                <a:lnTo>
                  <a:pt x="432039" y="2592182"/>
                </a:lnTo>
                <a:cubicBezTo>
                  <a:pt x="193430" y="2592182"/>
                  <a:pt x="0" y="2398752"/>
                  <a:pt x="0" y="2160143"/>
                </a:cubicBezTo>
                <a:lnTo>
                  <a:pt x="0" y="432039"/>
                </a:lnTo>
                <a:close/>
              </a:path>
            </a:pathLst>
          </a:custGeom>
          <a:solidFill>
            <a:srgbClr val="7030A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17980" tIns="172260" rIns="217980" bIns="172260" spcCol="1270" anchor="ctr"/>
          <a:lstStyle/>
          <a:p>
            <a:pPr algn="ctr">
              <a:defRPr/>
            </a:pPr>
            <a:r>
              <a:rPr lang="ru-RU" sz="2800" b="1" dirty="0">
                <a:latin typeface="Calibri" panose="020F0502020204030204" pitchFamily="34" charset="0"/>
              </a:rPr>
              <a:t>Технический специалист</a:t>
            </a:r>
            <a:endParaRPr lang="ru-RU" sz="2800" b="1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-7620" y="0"/>
            <a:ext cx="9144000" cy="926755"/>
            <a:chOff x="-7620" y="0"/>
            <a:chExt cx="9144000" cy="926755"/>
          </a:xfrm>
        </p:grpSpPr>
        <p:pic>
          <p:nvPicPr>
            <p:cNvPr id="13" name="Рисунок 12" descr="Верхний колонтитул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7620" y="0"/>
              <a:ext cx="9144000" cy="768979"/>
            </a:xfrm>
            <a:prstGeom prst="rect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>
              <a:off x="76203" y="588201"/>
              <a:ext cx="696601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РЦОИ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35291" y="114040"/>
              <a:ext cx="39305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58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0217" y="283317"/>
            <a:ext cx="8443783" cy="808033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Организация </a:t>
            </a:r>
            <a:r>
              <a:rPr lang="ru-RU" sz="36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проведения итогового </a:t>
            </a:r>
            <a:r>
              <a:rPr lang="ru-RU" sz="36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собеседования</a:t>
            </a:r>
            <a:endParaRPr lang="en-US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431819" y="1514956"/>
            <a:ext cx="8346886" cy="559878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dirty="0" smtClean="0"/>
              <a:t>	</a:t>
            </a:r>
            <a:r>
              <a:rPr lang="ru-RU" dirty="0" smtClean="0"/>
              <a:t>1. Итоговое собеседование проводится </a:t>
            </a:r>
            <a:r>
              <a:rPr lang="ru-RU" dirty="0"/>
              <a:t>в образовательных организациях и (или) в местах проведения итогового собеседования, определенных Министерством образования Пензенской области (далее вместе – места проведения итогового собеседования</a:t>
            </a:r>
            <a:r>
              <a:rPr lang="ru-RU" dirty="0" smtClean="0"/>
              <a:t>).</a:t>
            </a:r>
          </a:p>
          <a:p>
            <a:pPr marL="0" indent="0" algn="just">
              <a:buNone/>
            </a:pPr>
            <a:r>
              <a:rPr lang="ru-RU" dirty="0"/>
              <a:t>	2. Организационное и технологическое обеспечение проведения </a:t>
            </a:r>
            <a:r>
              <a:rPr lang="ru-RU" dirty="0" smtClean="0"/>
              <a:t>ИС на </a:t>
            </a:r>
            <a:r>
              <a:rPr lang="ru-RU" dirty="0"/>
              <a:t>территории Пензенской </a:t>
            </a:r>
            <a:r>
              <a:rPr lang="ru-RU" dirty="0" smtClean="0"/>
              <a:t>области осуществляет РЦОИ.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84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-7620" y="0"/>
            <a:ext cx="9144000" cy="926755"/>
            <a:chOff x="-7620" y="0"/>
            <a:chExt cx="9144000" cy="926755"/>
          </a:xfrm>
        </p:grpSpPr>
        <p:pic>
          <p:nvPicPr>
            <p:cNvPr id="6" name="Рисунок 5" descr="Верхний колонтитул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7620" y="0"/>
              <a:ext cx="9144000" cy="768979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>
              <a:off x="76203" y="588201"/>
              <a:ext cx="696601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РЦОИ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35291" y="114040"/>
              <a:ext cx="39305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58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75" t="64236" r="75987" b="3522"/>
          <a:stretch/>
        </p:blipFill>
        <p:spPr>
          <a:xfrm>
            <a:off x="1179799" y="1669567"/>
            <a:ext cx="7136617" cy="52172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8915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496300" cy="503237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3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  <a:cs typeface="Arial" charset="0"/>
              </a:rPr>
              <a:t>Завершение ИС в штабе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-32049" y="692150"/>
          <a:ext cx="9176049" cy="6194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-7620" y="0"/>
            <a:ext cx="9144000" cy="926755"/>
            <a:chOff x="-7620" y="0"/>
            <a:chExt cx="9144000" cy="926755"/>
          </a:xfrm>
        </p:grpSpPr>
        <p:pic>
          <p:nvPicPr>
            <p:cNvPr id="15" name="Рисунок 14" descr="Верхний колонтитул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7620" y="0"/>
              <a:ext cx="9144000" cy="768979"/>
            </a:xfrm>
            <a:prstGeom prst="rect">
              <a:avLst/>
            </a:prstGeom>
          </p:spPr>
        </p:pic>
        <p:sp>
          <p:nvSpPr>
            <p:cNvPr id="16" name="Прямоугольник 15"/>
            <p:cNvSpPr/>
            <p:nvPr/>
          </p:nvSpPr>
          <p:spPr>
            <a:xfrm>
              <a:off x="76203" y="588201"/>
              <a:ext cx="696601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РЦОИ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35291" y="114040"/>
              <a:ext cx="39305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58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072434" y="5198076"/>
            <a:ext cx="6858000" cy="1055772"/>
          </a:xfrm>
        </p:spPr>
        <p:txBody>
          <a:bodyPr>
            <a:normAutofit fontScale="85000" lnSpcReduction="20000"/>
          </a:bodyPr>
          <a:lstStyle/>
          <a:p>
            <a:pPr algn="r"/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Тел.: </a:t>
            </a:r>
            <a:r>
              <a:rPr lang="ru-RU" b="1" dirty="0" smtClean="0">
                <a:hlinkClick r:id="rId3"/>
              </a:rPr>
              <a:t>8 (8412) 34-86-07</a:t>
            </a:r>
            <a:endParaRPr lang="ru-RU" b="1" dirty="0" smtClean="0"/>
          </a:p>
          <a:p>
            <a:pPr algn="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E-mail: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rcoi_gia58@mail.ru</a:t>
            </a:r>
            <a:endParaRPr lang="ru-RU" b="1" u="sng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1233492" y="236576"/>
            <a:ext cx="7442200" cy="812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ГАОУ ДПО «Институт регионального развития Пензенской области»</a:t>
            </a:r>
          </a:p>
          <a:p>
            <a:pPr lvl="0" algn="ct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Региональный центр обработки информации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27956" y="2112201"/>
            <a:ext cx="76529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Спасибо за внимание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2669430" y="4378753"/>
            <a:ext cx="6261004" cy="9596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-7620" y="0"/>
            <a:ext cx="9144000" cy="926755"/>
            <a:chOff x="-7620" y="0"/>
            <a:chExt cx="9144000" cy="926755"/>
          </a:xfrm>
        </p:grpSpPr>
        <p:pic>
          <p:nvPicPr>
            <p:cNvPr id="13" name="Рисунок 12" descr="Верхний колонтитул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7620" y="0"/>
              <a:ext cx="9144000" cy="768979"/>
            </a:xfrm>
            <a:prstGeom prst="rect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>
              <a:off x="76203" y="588201"/>
              <a:ext cx="696601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РЦОИ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35291" y="114040"/>
              <a:ext cx="39305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58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0217" y="78159"/>
            <a:ext cx="8443783" cy="808033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Технические ресурсы ОО</a:t>
            </a:r>
            <a:endParaRPr 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679170" y="1182645"/>
            <a:ext cx="2639218" cy="1419212"/>
            <a:chOff x="641938" y="61350"/>
            <a:chExt cx="2639218" cy="1419212"/>
          </a:xfrm>
        </p:grpSpPr>
        <p:sp>
          <p:nvSpPr>
            <p:cNvPr id="35" name="Прямоугольник 34"/>
            <p:cNvSpPr/>
            <p:nvPr/>
          </p:nvSpPr>
          <p:spPr>
            <a:xfrm>
              <a:off x="641938" y="61350"/>
              <a:ext cx="2639218" cy="1419212"/>
            </a:xfrm>
            <a:prstGeom prst="rect">
              <a:avLst/>
            </a:prstGeom>
            <a:solidFill>
              <a:srgbClr val="0F6FC6"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36" name="Прямоугольник 35"/>
            <p:cNvSpPr/>
            <p:nvPr/>
          </p:nvSpPr>
          <p:spPr>
            <a:xfrm>
              <a:off x="641938" y="61350"/>
              <a:ext cx="2639217" cy="141921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30480" tIns="15240" rIns="0" bIns="15240" numCol="1" spcCol="1270" anchor="ctr" anchorCtr="0">
              <a:noAutofit/>
            </a:bodyPr>
            <a:lstStyle/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Компьютер с подключением к сети Интернет</a:t>
              </a:r>
              <a:endPara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5160578" y="1013518"/>
            <a:ext cx="3776108" cy="1673064"/>
            <a:chOff x="4625531" y="7572"/>
            <a:chExt cx="3836488" cy="1413290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4625531" y="7572"/>
              <a:ext cx="3802066" cy="1413290"/>
            </a:xfrm>
            <a:prstGeom prst="rect">
              <a:avLst/>
            </a:prstGeom>
            <a:solidFill>
              <a:srgbClr val="0F6FC6">
                <a:alpha val="90000"/>
              </a:srgbClr>
            </a:solidFill>
            <a:ln w="25400" cap="flat" cmpd="sng" algn="ctr">
              <a:solidFill>
                <a:srgbClr val="0F6FC6">
                  <a:alpha val="90000"/>
                  <a:tint val="40000"/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</p:sp>
        <p:sp>
          <p:nvSpPr>
            <p:cNvPr id="34" name="Прямоугольник 33"/>
            <p:cNvSpPr/>
            <p:nvPr/>
          </p:nvSpPr>
          <p:spPr>
            <a:xfrm>
              <a:off x="4625531" y="7572"/>
              <a:ext cx="3836488" cy="141329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22860" tIns="11430" rIns="0" bIns="11430" numCol="1" spcCol="1270" anchor="ctr" anchorCtr="0">
              <a:noAutofit/>
            </a:bodyPr>
            <a:lstStyle/>
            <a:p>
              <a:pPr marL="0" marR="0" lvl="0" indent="0" algn="ctr" defTabSz="8001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onstantia"/>
                  <a:ea typeface="+mn-ea"/>
                  <a:cs typeface="+mn-cs"/>
                </a:rPr>
                <a:t>- получение материалов для проведения ИС</a:t>
              </a:r>
            </a:p>
            <a:p>
              <a:pPr marL="0" marR="0" lvl="0" indent="0" algn="ctr" defTabSz="8001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dirty="0" smtClean="0">
                  <a:solidFill>
                    <a:sysClr val="window" lastClr="FFFFFF"/>
                  </a:solidFill>
                  <a:latin typeface="Constantia"/>
                </a:rPr>
                <a:t>с</a:t>
              </a:r>
              <a:r>
                <a:rPr kumimoji="0" lang="ru-RU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onstantia"/>
                  <a:ea typeface="+mn-ea"/>
                  <a:cs typeface="+mn-cs"/>
                </a:rPr>
                <a:t> Интернет-ресурсов</a:t>
              </a:r>
            </a:p>
            <a:p>
              <a:pPr lvl="0" algn="ctr" defTabSz="800100">
                <a:spcBef>
                  <a:spcPct val="0"/>
                </a:spcBef>
              </a:pPr>
              <a:r>
                <a:rPr kumimoji="0" lang="ru-RU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onstantia"/>
                  <a:ea typeface="+mn-ea"/>
                  <a:cs typeface="+mn-cs"/>
                </a:rPr>
                <a:t>- внесение </a:t>
              </a:r>
              <a:r>
                <a:rPr lang="ru-RU" dirty="0">
                  <a:solidFill>
                    <a:sysClr val="window" lastClr="FFFFFF"/>
                  </a:solidFill>
                  <a:latin typeface="Constantia"/>
                </a:rPr>
                <a:t>результатов </a:t>
              </a:r>
              <a:r>
                <a:rPr lang="ru-RU" dirty="0" smtClean="0">
                  <a:solidFill>
                    <a:sysClr val="window" lastClr="FFFFFF"/>
                  </a:solidFill>
                  <a:latin typeface="Constantia"/>
                </a:rPr>
                <a:t>ИС в </a:t>
              </a:r>
              <a:r>
                <a:rPr lang="ru-RU" dirty="0">
                  <a:solidFill>
                    <a:sysClr val="window" lastClr="FFFFFF"/>
                  </a:solidFill>
                  <a:latin typeface="Constantia"/>
                </a:rPr>
                <a:t>специализированную форму,</a:t>
              </a:r>
              <a:endPara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onstantia"/>
                <a:ea typeface="+mn-ea"/>
                <a:cs typeface="+mn-cs"/>
              </a:endParaRPr>
            </a:p>
            <a:p>
              <a:pPr marL="0" marR="0" lvl="0" indent="0" algn="ctr" defTabSz="8001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onstantia"/>
                  <a:ea typeface="+mn-ea"/>
                  <a:cs typeface="+mn-cs"/>
                </a:rPr>
                <a:t>- взаимодействие с РЦОИ</a:t>
              </a: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onstantia"/>
                <a:ea typeface="+mn-ea"/>
                <a:cs typeface="+mn-cs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679170" y="2813909"/>
            <a:ext cx="2668868" cy="774376"/>
            <a:chOff x="641938" y="1571479"/>
            <a:chExt cx="2661895" cy="774376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641938" y="1571479"/>
              <a:ext cx="2661895" cy="774376"/>
            </a:xfrm>
            <a:prstGeom prst="rect">
              <a:avLst/>
            </a:prstGeom>
            <a:solidFill>
              <a:srgbClr val="0F6FC6"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32" name="Прямоугольник 31"/>
            <p:cNvSpPr/>
            <p:nvPr/>
          </p:nvSpPr>
          <p:spPr>
            <a:xfrm>
              <a:off x="641938" y="1571479"/>
              <a:ext cx="2661895" cy="77437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30480" tIns="15240" rIns="0" bIns="15240" numCol="1" spcCol="1270" anchor="ctr" anchorCtr="0">
              <a:noAutofit/>
            </a:bodyPr>
            <a:lstStyle/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onstantia"/>
                  <a:ea typeface="+mn-ea"/>
                  <a:cs typeface="+mn-cs"/>
                </a:rPr>
                <a:t>Принтер</a:t>
              </a:r>
              <a:endPara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onstantia"/>
                <a:ea typeface="+mn-ea"/>
                <a:cs typeface="+mn-cs"/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5194458" y="2846784"/>
            <a:ext cx="3742228" cy="821400"/>
            <a:chOff x="4662628" y="1575021"/>
            <a:chExt cx="3742228" cy="821400"/>
          </a:xfrm>
        </p:grpSpPr>
        <p:sp>
          <p:nvSpPr>
            <p:cNvPr id="29" name="Прямоугольник 28"/>
            <p:cNvSpPr/>
            <p:nvPr/>
          </p:nvSpPr>
          <p:spPr>
            <a:xfrm>
              <a:off x="4662628" y="1575021"/>
              <a:ext cx="3742228" cy="821400"/>
            </a:xfrm>
            <a:prstGeom prst="rect">
              <a:avLst/>
            </a:prstGeom>
            <a:solidFill>
              <a:srgbClr val="0F6FC6">
                <a:alpha val="90000"/>
              </a:srgbClr>
            </a:solidFill>
            <a:ln w="25400" cap="flat" cmpd="sng" algn="ctr">
              <a:solidFill>
                <a:srgbClr val="0F6FC6">
                  <a:alpha val="90000"/>
                  <a:tint val="40000"/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</p:sp>
        <p:sp>
          <p:nvSpPr>
            <p:cNvPr id="30" name="Прямоугольник 29"/>
            <p:cNvSpPr/>
            <p:nvPr/>
          </p:nvSpPr>
          <p:spPr>
            <a:xfrm>
              <a:off x="4662628" y="1575021"/>
              <a:ext cx="3742228" cy="82140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onstantia"/>
                  <a:ea typeface="+mn-ea"/>
                  <a:cs typeface="+mn-cs"/>
                </a:rPr>
                <a:t>- распечатка материалов для проведения ИС и форм</a:t>
              </a:r>
              <a:endPara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onstantia"/>
                <a:ea typeface="+mn-ea"/>
                <a:cs typeface="+mn-cs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679170" y="4981842"/>
            <a:ext cx="2672518" cy="545602"/>
            <a:chOff x="662332" y="3769367"/>
            <a:chExt cx="2701814" cy="633408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662332" y="3769367"/>
              <a:ext cx="2701814" cy="633408"/>
            </a:xfrm>
            <a:prstGeom prst="rect">
              <a:avLst/>
            </a:prstGeom>
            <a:solidFill>
              <a:srgbClr val="0F6FC6"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28" name="Прямоугольник 27"/>
            <p:cNvSpPr/>
            <p:nvPr/>
          </p:nvSpPr>
          <p:spPr>
            <a:xfrm>
              <a:off x="662332" y="3813270"/>
              <a:ext cx="2701814" cy="54560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30480" tIns="15240" rIns="0" bIns="15240" numCol="1" spcCol="1270" anchor="ctr" anchorCtr="0">
              <a:noAutofit/>
            </a:bodyPr>
            <a:lstStyle/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onstantia"/>
                </a:rPr>
                <a:t>CD</a:t>
              </a:r>
              <a:r>
                <a:rPr kumimoji="0" lang="ru-RU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onstantia"/>
                </a:rPr>
                <a:t>-</a:t>
              </a:r>
              <a:r>
                <a:rPr lang="ru-RU" sz="2800" b="1" dirty="0" smtClean="0">
                  <a:solidFill>
                    <a:sysClr val="window" lastClr="FFFFFF"/>
                  </a:solidFill>
                  <a:latin typeface="Constantia"/>
                </a:rPr>
                <a:t>диск</a:t>
              </a:r>
              <a:endPara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onstantia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679170" y="3842548"/>
            <a:ext cx="2672518" cy="950264"/>
            <a:chOff x="691628" y="2664297"/>
            <a:chExt cx="2672518" cy="853910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691628" y="2664297"/>
              <a:ext cx="2672518" cy="853910"/>
            </a:xfrm>
            <a:prstGeom prst="rect">
              <a:avLst/>
            </a:prstGeom>
            <a:solidFill>
              <a:srgbClr val="0F6FC6"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26" name="Прямоугольник 25"/>
            <p:cNvSpPr/>
            <p:nvPr/>
          </p:nvSpPr>
          <p:spPr>
            <a:xfrm>
              <a:off x="691628" y="2664297"/>
              <a:ext cx="2672518" cy="85391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onstantia"/>
                  <a:ea typeface="+mn-ea"/>
                  <a:cs typeface="+mn-cs"/>
                </a:rPr>
                <a:t>Компьютер + микрофон/ диктофон</a:t>
              </a:r>
              <a:endPara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onstantia"/>
                <a:ea typeface="+mn-ea"/>
                <a:cs typeface="+mn-cs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5203550" y="3877864"/>
            <a:ext cx="3733136" cy="803909"/>
            <a:chOff x="4718297" y="2636240"/>
            <a:chExt cx="3733136" cy="803909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4718297" y="2636240"/>
              <a:ext cx="3698738" cy="803909"/>
            </a:xfrm>
            <a:prstGeom prst="rect">
              <a:avLst/>
            </a:prstGeom>
            <a:solidFill>
              <a:srgbClr val="0F6FC6"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24" name="Прямоугольник 23"/>
            <p:cNvSpPr/>
            <p:nvPr/>
          </p:nvSpPr>
          <p:spPr>
            <a:xfrm>
              <a:off x="4718297" y="2636240"/>
              <a:ext cx="3733136" cy="80390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onstantia"/>
                  <a:ea typeface="+mn-ea"/>
                  <a:cs typeface="+mn-cs"/>
                </a:rPr>
                <a:t>- запись беседы участника с экзаменатором-собеседником</a:t>
              </a:r>
              <a:endPara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onstantia"/>
                <a:ea typeface="+mn-ea"/>
                <a:cs typeface="+mn-cs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5191415" y="4817744"/>
            <a:ext cx="3745271" cy="741208"/>
            <a:chOff x="4728929" y="3686745"/>
            <a:chExt cx="3680553" cy="921093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4728929" y="3686745"/>
              <a:ext cx="3680553" cy="921093"/>
            </a:xfrm>
            <a:prstGeom prst="rect">
              <a:avLst/>
            </a:prstGeom>
            <a:solidFill>
              <a:srgbClr val="0F6FC6"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22" name="Прямоугольник 21"/>
            <p:cNvSpPr/>
            <p:nvPr/>
          </p:nvSpPr>
          <p:spPr>
            <a:xfrm>
              <a:off x="4728929" y="3686745"/>
              <a:ext cx="3680553" cy="92109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25400" tIns="12700" rIns="0" bIns="12700" numCol="1" spcCol="1270" anchor="ctr" anchorCtr="0">
              <a:noAutofit/>
            </a:bodyPr>
            <a:lstStyle/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onstantia"/>
                  <a:ea typeface="+mn-ea"/>
                  <a:cs typeface="+mn-cs"/>
                </a:rPr>
                <a:t>- сбор ответов участников ИС, передача данных в РЦОИ</a:t>
              </a:r>
              <a:endPara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onstantia"/>
                <a:ea typeface="+mn-ea"/>
                <a:cs typeface="+mn-cs"/>
              </a:endParaRPr>
            </a:p>
          </p:txBody>
        </p:sp>
      </p:grpSp>
      <p:sp>
        <p:nvSpPr>
          <p:cNvPr id="37" name="Скругленный прямоугольник 4"/>
          <p:cNvSpPr/>
          <p:nvPr/>
        </p:nvSpPr>
        <p:spPr>
          <a:xfrm>
            <a:off x="-900608" y="2147797"/>
            <a:ext cx="2520280" cy="475336"/>
          </a:xfrm>
          <a:prstGeom prst="rect">
            <a:avLst/>
          </a:prstGeom>
          <a:solidFill>
            <a:srgbClr val="993300"/>
          </a:solidFill>
          <a:ln w="57150">
            <a:solidFill>
              <a:srgbClr val="993300"/>
            </a:solidFill>
          </a:ln>
          <a:effectLst/>
          <a:scene3d>
            <a:camera prst="orthographicFront">
              <a:rot lat="0" lon="0" rev="5400000"/>
            </a:camera>
            <a:lightRig rig="threePt" dir="t"/>
          </a:scene3d>
        </p:spPr>
        <p:txBody>
          <a:bodyPr lIns="76200" tIns="76200" rIns="76200" bIns="76200" spcCol="1270" anchor="ctr"/>
          <a:lstStyle/>
          <a:p>
            <a:pPr marL="0" marR="0" lvl="0" indent="0" algn="ctr" defTabSz="8890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ШТАБ</a:t>
            </a:r>
          </a:p>
        </p:txBody>
      </p:sp>
      <p:sp>
        <p:nvSpPr>
          <p:cNvPr id="38" name="Скругленный прямоугольник 4"/>
          <p:cNvSpPr/>
          <p:nvPr/>
        </p:nvSpPr>
        <p:spPr>
          <a:xfrm>
            <a:off x="-900608" y="4811720"/>
            <a:ext cx="2520280" cy="475336"/>
          </a:xfrm>
          <a:prstGeom prst="rect">
            <a:avLst/>
          </a:prstGeom>
          <a:solidFill>
            <a:srgbClr val="993300"/>
          </a:solidFill>
          <a:ln w="57150">
            <a:solidFill>
              <a:srgbClr val="993300"/>
            </a:solidFill>
          </a:ln>
          <a:effectLst/>
          <a:scene3d>
            <a:camera prst="orthographicFront">
              <a:rot lat="0" lon="0" rev="5400000"/>
            </a:camera>
            <a:lightRig rig="threePt" dir="t"/>
          </a:scene3d>
        </p:spPr>
        <p:txBody>
          <a:bodyPr lIns="76200" tIns="76200" rIns="76200" bIns="76200" spcCol="1270" anchor="ctr"/>
          <a:lstStyle/>
          <a:p>
            <a:pPr marL="0" marR="0" lvl="0" indent="0" algn="ctr" defTabSz="8890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Аудитория</a:t>
            </a:r>
          </a:p>
        </p:txBody>
      </p:sp>
      <p:sp>
        <p:nvSpPr>
          <p:cNvPr id="39" name="Скругленный прямоугольник 4"/>
          <p:cNvSpPr/>
          <p:nvPr/>
        </p:nvSpPr>
        <p:spPr>
          <a:xfrm>
            <a:off x="729868" y="5751628"/>
            <a:ext cx="2588520" cy="355044"/>
          </a:xfrm>
          <a:prstGeom prst="rect">
            <a:avLst/>
          </a:prstGeom>
          <a:solidFill>
            <a:srgbClr val="0070C0"/>
          </a:solidFill>
          <a:ln w="57150">
            <a:solidFill>
              <a:srgbClr val="0070C0"/>
            </a:solidFill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txBody>
          <a:bodyPr lIns="76200" tIns="76200" rIns="76200" bIns="76200" spcCol="1270" anchor="ctr"/>
          <a:lstStyle/>
          <a:p>
            <a:pPr marL="0" marR="0" lvl="0" indent="0" algn="ctr" defTabSz="8890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ЧАСЫ</a:t>
            </a:r>
          </a:p>
        </p:txBody>
      </p:sp>
      <p:pic>
        <p:nvPicPr>
          <p:cNvPr id="40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066" y="1596182"/>
            <a:ext cx="1365250" cy="59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448" y="2961415"/>
            <a:ext cx="1365250" cy="59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448" y="4020210"/>
            <a:ext cx="1365250" cy="59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448" y="4958574"/>
            <a:ext cx="1365250" cy="59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00217" y="5896938"/>
            <a:ext cx="84287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 </a:t>
            </a:r>
            <a:r>
              <a:rPr lang="ru-RU" dirty="0" smtClean="0"/>
              <a:t>                                                    </a:t>
            </a:r>
            <a:r>
              <a:rPr lang="ru-RU" sz="2000" b="1" dirty="0" smtClean="0">
                <a:solidFill>
                  <a:srgbClr val="C00000"/>
                </a:solidFill>
              </a:rPr>
              <a:t>Аудитории </a:t>
            </a:r>
            <a:r>
              <a:rPr lang="ru-RU" sz="2000" b="1" dirty="0">
                <a:solidFill>
                  <a:srgbClr val="C00000"/>
                </a:solidFill>
              </a:rPr>
              <a:t>проведения </a:t>
            </a:r>
            <a:r>
              <a:rPr lang="ru-RU" sz="2000" b="1" dirty="0" smtClean="0">
                <a:solidFill>
                  <a:srgbClr val="C00000"/>
                </a:solidFill>
              </a:rPr>
              <a:t>ИС должны </a:t>
            </a:r>
            <a:r>
              <a:rPr lang="ru-RU" sz="2000" b="1" dirty="0">
                <a:solidFill>
                  <a:srgbClr val="C00000"/>
                </a:solidFill>
              </a:rPr>
              <a:t>быть изолированы от остальных кабинетов </a:t>
            </a:r>
            <a:r>
              <a:rPr lang="ru-RU" sz="2000" b="1" dirty="0" smtClean="0">
                <a:solidFill>
                  <a:srgbClr val="C00000"/>
                </a:solidFill>
              </a:rPr>
              <a:t>ОО, для </a:t>
            </a:r>
            <a:r>
              <a:rPr lang="ru-RU" sz="2000" b="1" dirty="0">
                <a:solidFill>
                  <a:srgbClr val="C00000"/>
                </a:solidFill>
              </a:rPr>
              <a:t>обеспечения соблюдения порядка во время проведения </a:t>
            </a:r>
            <a:r>
              <a:rPr lang="ru-RU" sz="2000" b="1" dirty="0" smtClean="0">
                <a:solidFill>
                  <a:srgbClr val="C00000"/>
                </a:solidFill>
              </a:rPr>
              <a:t>ИС. 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0476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-1260648" y="1484784"/>
          <a:ext cx="10404648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3"/>
          <p:cNvSpPr txBox="1">
            <a:spLocks noGrp="1"/>
          </p:cNvSpPr>
          <p:nvPr>
            <p:ph type="title"/>
          </p:nvPr>
        </p:nvSpPr>
        <p:spPr>
          <a:xfrm>
            <a:off x="611560" y="188640"/>
            <a:ext cx="8229600" cy="507082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ru-RU" altLang="ru-RU" sz="4800" b="1" dirty="0" smtClean="0">
                <a:solidFill>
                  <a:srgbClr val="7030A0"/>
                </a:solidFill>
              </a:rPr>
              <a:t>Обеспечение готовности ОО</a:t>
            </a:r>
          </a:p>
        </p:txBody>
      </p:sp>
      <p:sp>
        <p:nvSpPr>
          <p:cNvPr id="7" name="Скругленный прямоугольник 4"/>
          <p:cNvSpPr/>
          <p:nvPr/>
        </p:nvSpPr>
        <p:spPr>
          <a:xfrm>
            <a:off x="827088" y="3573463"/>
            <a:ext cx="2160587" cy="151288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45720" rIns="45720" spcCol="1270" anchor="ctr"/>
          <a:lstStyle/>
          <a:p>
            <a:pPr algn="ctr" defTabSz="5334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44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позднее, чем за сутки</a:t>
            </a:r>
          </a:p>
        </p:txBody>
      </p:sp>
      <p:grpSp>
        <p:nvGrpSpPr>
          <p:cNvPr id="2" name="Группа 7"/>
          <p:cNvGrpSpPr/>
          <p:nvPr/>
        </p:nvGrpSpPr>
        <p:grpSpPr>
          <a:xfrm>
            <a:off x="-7620" y="0"/>
            <a:ext cx="9144000" cy="926755"/>
            <a:chOff x="-7620" y="0"/>
            <a:chExt cx="9144000" cy="926755"/>
          </a:xfrm>
        </p:grpSpPr>
        <p:pic>
          <p:nvPicPr>
            <p:cNvPr id="9" name="Рисунок 8" descr="Верхний колонтитул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-7620" y="0"/>
              <a:ext cx="9144000" cy="768979"/>
            </a:xfrm>
            <a:prstGeom prst="rect">
              <a:avLst/>
            </a:prstGeom>
          </p:spPr>
        </p:pic>
        <p:sp>
          <p:nvSpPr>
            <p:cNvPr id="10" name="Прямоугольник 9"/>
            <p:cNvSpPr/>
            <p:nvPr/>
          </p:nvSpPr>
          <p:spPr>
            <a:xfrm>
              <a:off x="76203" y="588201"/>
              <a:ext cx="696601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РЦОИ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235291" y="114040"/>
              <a:ext cx="39305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58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6" name="Заголовок 3"/>
          <p:cNvSpPr txBox="1">
            <a:spLocks/>
          </p:cNvSpPr>
          <p:nvPr/>
        </p:nvSpPr>
        <p:spPr bwMode="auto">
          <a:xfrm>
            <a:off x="539552" y="764704"/>
            <a:ext cx="8229600" cy="507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ru-RU" altLang="ru-RU" sz="3200" b="1" dirty="0" smtClean="0">
                <a:solidFill>
                  <a:srgbClr val="FF0000"/>
                </a:solidFill>
              </a:rPr>
              <a:t>Ответственный организатор обеспечивает</a:t>
            </a: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948267" y="110067"/>
            <a:ext cx="7442200" cy="812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ГАОУ ДПО «Институт регионального развития Пензенской области»</a:t>
            </a: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Региональный центр обработки информации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-1260648" y="1484784"/>
          <a:ext cx="10404648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Заголовок 3"/>
          <p:cNvSpPr txBox="1">
            <a:spLocks noGrp="1"/>
          </p:cNvSpPr>
          <p:nvPr>
            <p:ph type="title"/>
          </p:nvPr>
        </p:nvSpPr>
        <p:spPr>
          <a:xfrm>
            <a:off x="611560" y="260648"/>
            <a:ext cx="8229600" cy="507082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ru-RU" altLang="ru-RU" sz="4800" b="1" dirty="0" smtClean="0">
                <a:solidFill>
                  <a:srgbClr val="002060"/>
                </a:solidFill>
              </a:rPr>
              <a:t>Обеспечение готовности ОО</a:t>
            </a:r>
          </a:p>
        </p:txBody>
      </p:sp>
      <p:grpSp>
        <p:nvGrpSpPr>
          <p:cNvPr id="2" name="Группа 7"/>
          <p:cNvGrpSpPr/>
          <p:nvPr/>
        </p:nvGrpSpPr>
        <p:grpSpPr>
          <a:xfrm>
            <a:off x="-7620" y="0"/>
            <a:ext cx="9144000" cy="926755"/>
            <a:chOff x="-7620" y="0"/>
            <a:chExt cx="9144000" cy="926755"/>
          </a:xfrm>
        </p:grpSpPr>
        <p:pic>
          <p:nvPicPr>
            <p:cNvPr id="9" name="Рисунок 8" descr="Верхний колонтитул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-7620" y="0"/>
              <a:ext cx="9144000" cy="768979"/>
            </a:xfrm>
            <a:prstGeom prst="rect">
              <a:avLst/>
            </a:prstGeom>
          </p:spPr>
        </p:pic>
        <p:sp>
          <p:nvSpPr>
            <p:cNvPr id="10" name="Прямоугольник 9"/>
            <p:cNvSpPr/>
            <p:nvPr/>
          </p:nvSpPr>
          <p:spPr>
            <a:xfrm>
              <a:off x="76203" y="588201"/>
              <a:ext cx="696601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РЦОИ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235291" y="114040"/>
              <a:ext cx="39305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58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7" name="Скругленный прямоугольник 4"/>
          <p:cNvSpPr/>
          <p:nvPr/>
        </p:nvSpPr>
        <p:spPr>
          <a:xfrm>
            <a:off x="1187450" y="3716338"/>
            <a:ext cx="2160588" cy="144145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45720" rIns="45720" spcCol="1270" anchor="ctr"/>
          <a:lstStyle/>
          <a:p>
            <a:pPr algn="ctr" defTabSz="5334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4400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позднее, чем за сутки</a:t>
            </a:r>
          </a:p>
        </p:txBody>
      </p:sp>
      <p:sp>
        <p:nvSpPr>
          <p:cNvPr id="6" name="Заголовок 3"/>
          <p:cNvSpPr txBox="1">
            <a:spLocks/>
          </p:cNvSpPr>
          <p:nvPr/>
        </p:nvSpPr>
        <p:spPr bwMode="auto">
          <a:xfrm>
            <a:off x="755576" y="908720"/>
            <a:ext cx="8229600" cy="507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ru-RU" altLang="ru-RU" sz="3200" b="1" dirty="0" smtClean="0">
                <a:solidFill>
                  <a:srgbClr val="C00000"/>
                </a:solidFill>
              </a:rPr>
              <a:t>Технический специалист обеспечивает</a:t>
            </a: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948267" y="110067"/>
            <a:ext cx="7442200" cy="812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ГАОУ ДПО «Институт регионального развития Пензенской области»</a:t>
            </a: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Региональный центр обработки информации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-7620" y="0"/>
            <a:ext cx="9144000" cy="926755"/>
            <a:chOff x="-7620" y="0"/>
            <a:chExt cx="9144000" cy="926755"/>
          </a:xfrm>
        </p:grpSpPr>
        <p:pic>
          <p:nvPicPr>
            <p:cNvPr id="13" name="Рисунок 12" descr="Верхний колонтитул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7620" y="0"/>
              <a:ext cx="9144000" cy="768979"/>
            </a:xfrm>
            <a:prstGeom prst="rect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>
              <a:off x="76203" y="588201"/>
              <a:ext cx="696601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РЦОИ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35291" y="114040"/>
              <a:ext cx="39305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58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9" name="Полилиния 8"/>
          <p:cNvSpPr/>
          <p:nvPr/>
        </p:nvSpPr>
        <p:spPr>
          <a:xfrm>
            <a:off x="2333625" y="800100"/>
            <a:ext cx="6770688" cy="1774825"/>
          </a:xfrm>
          <a:custGeom>
            <a:avLst/>
            <a:gdLst>
              <a:gd name="connsiteX0" fmla="*/ 345631 w 2073746"/>
              <a:gd name="connsiteY0" fmla="*/ 0 h 5996806"/>
              <a:gd name="connsiteX1" fmla="*/ 1728115 w 2073746"/>
              <a:gd name="connsiteY1" fmla="*/ 0 h 5996806"/>
              <a:gd name="connsiteX2" fmla="*/ 2073746 w 2073746"/>
              <a:gd name="connsiteY2" fmla="*/ 345631 h 5996806"/>
              <a:gd name="connsiteX3" fmla="*/ 2073746 w 2073746"/>
              <a:gd name="connsiteY3" fmla="*/ 5996806 h 5996806"/>
              <a:gd name="connsiteX4" fmla="*/ 2073746 w 2073746"/>
              <a:gd name="connsiteY4" fmla="*/ 5996806 h 5996806"/>
              <a:gd name="connsiteX5" fmla="*/ 0 w 2073746"/>
              <a:gd name="connsiteY5" fmla="*/ 5996806 h 5996806"/>
              <a:gd name="connsiteX6" fmla="*/ 0 w 2073746"/>
              <a:gd name="connsiteY6" fmla="*/ 5996806 h 5996806"/>
              <a:gd name="connsiteX7" fmla="*/ 0 w 2073746"/>
              <a:gd name="connsiteY7" fmla="*/ 345631 h 5996806"/>
              <a:gd name="connsiteX8" fmla="*/ 345631 w 2073746"/>
              <a:gd name="connsiteY8" fmla="*/ 0 h 5996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73746" h="5996806">
                <a:moveTo>
                  <a:pt x="2073746" y="999488"/>
                </a:moveTo>
                <a:lnTo>
                  <a:pt x="2073746" y="4997318"/>
                </a:lnTo>
                <a:cubicBezTo>
                  <a:pt x="2073746" y="5549320"/>
                  <a:pt x="2020234" y="5996805"/>
                  <a:pt x="1954224" y="5996805"/>
                </a:cubicBezTo>
                <a:lnTo>
                  <a:pt x="0" y="5996805"/>
                </a:lnTo>
                <a:lnTo>
                  <a:pt x="0" y="5996805"/>
                </a:lnTo>
                <a:lnTo>
                  <a:pt x="0" y="1"/>
                </a:lnTo>
                <a:lnTo>
                  <a:pt x="0" y="1"/>
                </a:lnTo>
                <a:lnTo>
                  <a:pt x="1954224" y="1"/>
                </a:lnTo>
                <a:cubicBezTo>
                  <a:pt x="2020234" y="1"/>
                  <a:pt x="2073746" y="447486"/>
                  <a:pt x="2073746" y="999488"/>
                </a:cubicBezTo>
                <a:close/>
              </a:path>
            </a:pathLst>
          </a:custGeom>
          <a:ln>
            <a:solidFill>
              <a:schemeClr val="bg2">
                <a:alpha val="90000"/>
              </a:schemeClr>
            </a:solidFill>
          </a:ln>
        </p:spPr>
        <p:style>
          <a:lnRef idx="2">
            <a:scrgbClr r="0" g="0" b="0"/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47650" tIns="225057" rIns="348882" bIns="225057" spcCol="1270" anchor="ctr"/>
          <a:lstStyle/>
          <a:p>
            <a:pPr indent="-742950" algn="just" defTabSz="1422400">
              <a:spcAft>
                <a:spcPts val="0"/>
              </a:spcAft>
              <a:buFontTx/>
              <a:buChar char="••"/>
              <a:defRPr/>
            </a:pPr>
            <a:r>
              <a:rPr lang="ru-RU" sz="2400" b="1" dirty="0" smtClean="0">
                <a:solidFill>
                  <a:srgbClr val="0F6FC6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Список </a:t>
            </a:r>
            <a:r>
              <a:rPr lang="ru-RU" sz="2400" b="1" dirty="0">
                <a:solidFill>
                  <a:srgbClr val="0F6FC6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участников ИС (форма ИС-01).</a:t>
            </a:r>
          </a:p>
          <a:p>
            <a:pPr marL="0" lvl="1" indent="-285750" algn="just" defTabSz="1422400">
              <a:spcAft>
                <a:spcPts val="0"/>
              </a:spcAft>
              <a:buFontTx/>
              <a:buChar char="••"/>
              <a:defRPr/>
            </a:pPr>
            <a:r>
              <a:rPr lang="ru-RU" sz="2400" b="1" dirty="0" smtClean="0">
                <a:solidFill>
                  <a:srgbClr val="0F6FC6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Специализированная форма «</a:t>
            </a:r>
            <a:r>
              <a:rPr lang="ru-RU" sz="2400" b="1" dirty="0">
                <a:solidFill>
                  <a:srgbClr val="0F6FC6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Результаты итогового собеседования».</a:t>
            </a:r>
          </a:p>
        </p:txBody>
      </p:sp>
      <p:sp>
        <p:nvSpPr>
          <p:cNvPr id="3" name="Полилиния 2"/>
          <p:cNvSpPr/>
          <p:nvPr/>
        </p:nvSpPr>
        <p:spPr>
          <a:xfrm>
            <a:off x="2084388" y="2776538"/>
            <a:ext cx="7019925" cy="2876550"/>
          </a:xfrm>
          <a:custGeom>
            <a:avLst/>
            <a:gdLst>
              <a:gd name="connsiteX0" fmla="*/ 345631 w 2073746"/>
              <a:gd name="connsiteY0" fmla="*/ 0 h 5996806"/>
              <a:gd name="connsiteX1" fmla="*/ 1728115 w 2073746"/>
              <a:gd name="connsiteY1" fmla="*/ 0 h 5996806"/>
              <a:gd name="connsiteX2" fmla="*/ 2073746 w 2073746"/>
              <a:gd name="connsiteY2" fmla="*/ 345631 h 5996806"/>
              <a:gd name="connsiteX3" fmla="*/ 2073746 w 2073746"/>
              <a:gd name="connsiteY3" fmla="*/ 5996806 h 5996806"/>
              <a:gd name="connsiteX4" fmla="*/ 2073746 w 2073746"/>
              <a:gd name="connsiteY4" fmla="*/ 5996806 h 5996806"/>
              <a:gd name="connsiteX5" fmla="*/ 0 w 2073746"/>
              <a:gd name="connsiteY5" fmla="*/ 5996806 h 5996806"/>
              <a:gd name="connsiteX6" fmla="*/ 0 w 2073746"/>
              <a:gd name="connsiteY6" fmla="*/ 5996806 h 5996806"/>
              <a:gd name="connsiteX7" fmla="*/ 0 w 2073746"/>
              <a:gd name="connsiteY7" fmla="*/ 345631 h 5996806"/>
              <a:gd name="connsiteX8" fmla="*/ 345631 w 2073746"/>
              <a:gd name="connsiteY8" fmla="*/ 0 h 5996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73746" h="5996806">
                <a:moveTo>
                  <a:pt x="2073746" y="999488"/>
                </a:moveTo>
                <a:lnTo>
                  <a:pt x="2073746" y="4997318"/>
                </a:lnTo>
                <a:cubicBezTo>
                  <a:pt x="2073746" y="5549320"/>
                  <a:pt x="2020234" y="5996805"/>
                  <a:pt x="1954224" y="5996805"/>
                </a:cubicBezTo>
                <a:lnTo>
                  <a:pt x="0" y="5996805"/>
                </a:lnTo>
                <a:lnTo>
                  <a:pt x="0" y="5996805"/>
                </a:lnTo>
                <a:lnTo>
                  <a:pt x="0" y="1"/>
                </a:lnTo>
                <a:lnTo>
                  <a:pt x="0" y="1"/>
                </a:lnTo>
                <a:lnTo>
                  <a:pt x="1954224" y="1"/>
                </a:lnTo>
                <a:cubicBezTo>
                  <a:pt x="2020234" y="1"/>
                  <a:pt x="2073746" y="447486"/>
                  <a:pt x="2073746" y="999488"/>
                </a:cubicBezTo>
                <a:close/>
              </a:path>
            </a:pathLst>
          </a:custGeom>
          <a:ln>
            <a:solidFill>
              <a:schemeClr val="bg2">
                <a:alpha val="90000"/>
              </a:schemeClr>
            </a:solidFill>
          </a:ln>
        </p:spPr>
        <p:style>
          <a:lnRef idx="2">
            <a:scrgbClr r="0" g="0" b="0"/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47650" tIns="225057" rIns="348882" bIns="225057" spcCol="1270" anchor="ctr"/>
          <a:lstStyle/>
          <a:p>
            <a:pPr marL="0" lvl="1" indent="-144000" algn="just" defTabSz="1422400">
              <a:spcAft>
                <a:spcPts val="0"/>
              </a:spcAft>
              <a:buFontTx/>
              <a:buChar char="••"/>
              <a:defRPr/>
            </a:pPr>
            <a:r>
              <a:rPr lang="ru-RU" sz="2000" b="1" dirty="0">
                <a:solidFill>
                  <a:srgbClr val="0F6FC6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Текст для чтения (по кол-ву участников), карточки с темами беседы на выбор и планами монологического высказывания (по 2 экз.).</a:t>
            </a:r>
          </a:p>
          <a:p>
            <a:pPr marL="0" lvl="1" indent="-144000" algn="just" defTabSz="1422400">
              <a:lnSpc>
                <a:spcPct val="90000"/>
              </a:lnSpc>
              <a:spcAft>
                <a:spcPts val="0"/>
              </a:spcAft>
              <a:buFontTx/>
              <a:buChar char="••"/>
              <a:defRPr/>
            </a:pPr>
            <a:r>
              <a:rPr lang="ru-RU" sz="2000" b="1" dirty="0">
                <a:solidFill>
                  <a:srgbClr val="0F6FC6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Карточки экзаменатора-собеседника по каждой теме беседы.</a:t>
            </a:r>
          </a:p>
          <a:p>
            <a:pPr marL="0" lvl="1" indent="-144000" algn="just" defTabSz="1422400">
              <a:lnSpc>
                <a:spcPct val="90000"/>
              </a:lnSpc>
              <a:spcAft>
                <a:spcPts val="0"/>
              </a:spcAft>
              <a:buFontTx/>
              <a:buChar char="••"/>
              <a:defRPr/>
            </a:pPr>
            <a:r>
              <a:rPr lang="ru-RU" sz="2000" b="1" dirty="0">
                <a:solidFill>
                  <a:srgbClr val="0F6FC6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Ведомость учета проведения ИС в аудитории (1 на ауд.).</a:t>
            </a:r>
          </a:p>
          <a:p>
            <a:pPr marL="0" lvl="1" indent="-144000" algn="just" defTabSz="1422400">
              <a:lnSpc>
                <a:spcPct val="90000"/>
              </a:lnSpc>
              <a:spcAft>
                <a:spcPts val="0"/>
              </a:spcAft>
              <a:buFontTx/>
              <a:buChar char="••"/>
              <a:defRPr/>
            </a:pPr>
            <a:r>
              <a:rPr lang="ru-RU" sz="2000" b="1" dirty="0">
                <a:solidFill>
                  <a:srgbClr val="0F6FC6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Протоколы эксперта для оценивания ответов участников ИС (на каждого участника).</a:t>
            </a:r>
          </a:p>
          <a:p>
            <a:pPr marL="0" lvl="1" indent="-144000" algn="just" defTabSz="1422400">
              <a:lnSpc>
                <a:spcPct val="90000"/>
              </a:lnSpc>
              <a:spcAft>
                <a:spcPts val="0"/>
              </a:spcAft>
              <a:buFontTx/>
              <a:buChar char="••"/>
              <a:defRPr/>
            </a:pPr>
            <a:r>
              <a:rPr lang="ru-RU" sz="2000" b="1" dirty="0">
                <a:solidFill>
                  <a:srgbClr val="0F6FC6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Конверты для упаковки протоколов эксперта для оценивания ответов участников ИС.</a:t>
            </a:r>
            <a:endParaRPr lang="ru-RU" sz="20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2338388" y="5872163"/>
            <a:ext cx="6770687" cy="774700"/>
          </a:xfrm>
          <a:custGeom>
            <a:avLst/>
            <a:gdLst>
              <a:gd name="connsiteX0" fmla="*/ 345631 w 2073746"/>
              <a:gd name="connsiteY0" fmla="*/ 0 h 5996806"/>
              <a:gd name="connsiteX1" fmla="*/ 1728115 w 2073746"/>
              <a:gd name="connsiteY1" fmla="*/ 0 h 5996806"/>
              <a:gd name="connsiteX2" fmla="*/ 2073746 w 2073746"/>
              <a:gd name="connsiteY2" fmla="*/ 345631 h 5996806"/>
              <a:gd name="connsiteX3" fmla="*/ 2073746 w 2073746"/>
              <a:gd name="connsiteY3" fmla="*/ 5996806 h 5996806"/>
              <a:gd name="connsiteX4" fmla="*/ 2073746 w 2073746"/>
              <a:gd name="connsiteY4" fmla="*/ 5996806 h 5996806"/>
              <a:gd name="connsiteX5" fmla="*/ 0 w 2073746"/>
              <a:gd name="connsiteY5" fmla="*/ 5996806 h 5996806"/>
              <a:gd name="connsiteX6" fmla="*/ 0 w 2073746"/>
              <a:gd name="connsiteY6" fmla="*/ 5996806 h 5996806"/>
              <a:gd name="connsiteX7" fmla="*/ 0 w 2073746"/>
              <a:gd name="connsiteY7" fmla="*/ 345631 h 5996806"/>
              <a:gd name="connsiteX8" fmla="*/ 345631 w 2073746"/>
              <a:gd name="connsiteY8" fmla="*/ 0 h 5996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73746" h="5996806">
                <a:moveTo>
                  <a:pt x="2073746" y="999488"/>
                </a:moveTo>
                <a:lnTo>
                  <a:pt x="2073746" y="4997318"/>
                </a:lnTo>
                <a:cubicBezTo>
                  <a:pt x="2073746" y="5549320"/>
                  <a:pt x="2020234" y="5996805"/>
                  <a:pt x="1954224" y="5996805"/>
                </a:cubicBezTo>
                <a:lnTo>
                  <a:pt x="0" y="5996805"/>
                </a:lnTo>
                <a:lnTo>
                  <a:pt x="0" y="5996805"/>
                </a:lnTo>
                <a:lnTo>
                  <a:pt x="0" y="1"/>
                </a:lnTo>
                <a:lnTo>
                  <a:pt x="0" y="1"/>
                </a:lnTo>
                <a:lnTo>
                  <a:pt x="1954224" y="1"/>
                </a:lnTo>
                <a:cubicBezTo>
                  <a:pt x="2020234" y="1"/>
                  <a:pt x="2073746" y="447486"/>
                  <a:pt x="2073746" y="999488"/>
                </a:cubicBezTo>
                <a:close/>
              </a:path>
            </a:pathLst>
          </a:custGeom>
          <a:ln>
            <a:solidFill>
              <a:schemeClr val="bg2">
                <a:alpha val="90000"/>
              </a:schemeClr>
            </a:solidFill>
          </a:ln>
        </p:spPr>
        <p:style>
          <a:lnRef idx="2">
            <a:scrgbClr r="0" g="0" b="0"/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47650" tIns="225057" rIns="348882" bIns="225057" spcCol="1270" anchor="ctr"/>
          <a:lstStyle/>
          <a:p>
            <a:pPr marL="285750" lvl="1" indent="-285750" algn="just" defTabSz="1422400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ru-RU" sz="2400" b="1" dirty="0">
                <a:solidFill>
                  <a:srgbClr val="0F6FC6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Специализированная форма «Результаты итогового собеседования».</a:t>
            </a:r>
          </a:p>
        </p:txBody>
      </p:sp>
      <p:sp>
        <p:nvSpPr>
          <p:cNvPr id="4" name="Полилиния 3"/>
          <p:cNvSpPr/>
          <p:nvPr/>
        </p:nvSpPr>
        <p:spPr>
          <a:xfrm>
            <a:off x="44450" y="708025"/>
            <a:ext cx="2427288" cy="1979613"/>
          </a:xfrm>
          <a:custGeom>
            <a:avLst/>
            <a:gdLst>
              <a:gd name="connsiteX0" fmla="*/ 0 w 2858453"/>
              <a:gd name="connsiteY0" fmla="*/ 432039 h 2592182"/>
              <a:gd name="connsiteX1" fmla="*/ 432039 w 2858453"/>
              <a:gd name="connsiteY1" fmla="*/ 0 h 2592182"/>
              <a:gd name="connsiteX2" fmla="*/ 2426414 w 2858453"/>
              <a:gd name="connsiteY2" fmla="*/ 0 h 2592182"/>
              <a:gd name="connsiteX3" fmla="*/ 2858453 w 2858453"/>
              <a:gd name="connsiteY3" fmla="*/ 432039 h 2592182"/>
              <a:gd name="connsiteX4" fmla="*/ 2858453 w 2858453"/>
              <a:gd name="connsiteY4" fmla="*/ 2160143 h 2592182"/>
              <a:gd name="connsiteX5" fmla="*/ 2426414 w 2858453"/>
              <a:gd name="connsiteY5" fmla="*/ 2592182 h 2592182"/>
              <a:gd name="connsiteX6" fmla="*/ 432039 w 2858453"/>
              <a:gd name="connsiteY6" fmla="*/ 2592182 h 2592182"/>
              <a:gd name="connsiteX7" fmla="*/ 0 w 2858453"/>
              <a:gd name="connsiteY7" fmla="*/ 2160143 h 2592182"/>
              <a:gd name="connsiteX8" fmla="*/ 0 w 2858453"/>
              <a:gd name="connsiteY8" fmla="*/ 432039 h 259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58453" h="2592182">
                <a:moveTo>
                  <a:pt x="0" y="432039"/>
                </a:moveTo>
                <a:cubicBezTo>
                  <a:pt x="0" y="193430"/>
                  <a:pt x="193430" y="0"/>
                  <a:pt x="432039" y="0"/>
                </a:cubicBezTo>
                <a:lnTo>
                  <a:pt x="2426414" y="0"/>
                </a:lnTo>
                <a:cubicBezTo>
                  <a:pt x="2665023" y="0"/>
                  <a:pt x="2858453" y="193430"/>
                  <a:pt x="2858453" y="432039"/>
                </a:cubicBezTo>
                <a:lnTo>
                  <a:pt x="2858453" y="2160143"/>
                </a:lnTo>
                <a:cubicBezTo>
                  <a:pt x="2858453" y="2398752"/>
                  <a:pt x="2665023" y="2592182"/>
                  <a:pt x="2426414" y="2592182"/>
                </a:cubicBezTo>
                <a:lnTo>
                  <a:pt x="432039" y="2592182"/>
                </a:lnTo>
                <a:cubicBezTo>
                  <a:pt x="193430" y="2592182"/>
                  <a:pt x="0" y="2398752"/>
                  <a:pt x="0" y="2160143"/>
                </a:cubicBezTo>
                <a:lnTo>
                  <a:pt x="0" y="43203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17980" tIns="172260" rIns="217980" bIns="172260" spcCol="1270" anchor="ctr"/>
          <a:lstStyle/>
          <a:p>
            <a:pPr algn="ctr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3600" b="1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ОО из РЦОИ</a:t>
            </a:r>
          </a:p>
        </p:txBody>
      </p:sp>
      <p:sp>
        <p:nvSpPr>
          <p:cNvPr id="30726" name="Заголовок 3"/>
          <p:cNvSpPr>
            <a:spLocks noGrp="1"/>
          </p:cNvSpPr>
          <p:nvPr>
            <p:ph type="title"/>
          </p:nvPr>
        </p:nvSpPr>
        <p:spPr>
          <a:xfrm>
            <a:off x="0" y="-230188"/>
            <a:ext cx="9109075" cy="931863"/>
          </a:xfrm>
        </p:spPr>
        <p:txBody>
          <a:bodyPr>
            <a:normAutofit/>
          </a:bodyPr>
          <a:lstStyle/>
          <a:p>
            <a:pPr algn="ctr"/>
            <a:r>
              <a:rPr lang="ru-RU" altLang="ru-RU" sz="3000" b="1" dirty="0" smtClean="0">
                <a:solidFill>
                  <a:schemeClr val="accent2">
                    <a:lumMod val="50000"/>
                  </a:schemeClr>
                </a:solidFill>
                <a:latin typeface="Cambria" panose="02040503050406030204" pitchFamily="18" charset="0"/>
              </a:rPr>
              <a:t>Документарное сопровождение ИС</a:t>
            </a:r>
          </a:p>
        </p:txBody>
      </p:sp>
      <p:sp>
        <p:nvSpPr>
          <p:cNvPr id="10" name="Полилиния 9"/>
          <p:cNvSpPr/>
          <p:nvPr/>
        </p:nvSpPr>
        <p:spPr>
          <a:xfrm>
            <a:off x="-19050" y="2763838"/>
            <a:ext cx="2338388" cy="2878137"/>
          </a:xfrm>
          <a:custGeom>
            <a:avLst/>
            <a:gdLst>
              <a:gd name="connsiteX0" fmla="*/ 0 w 2858453"/>
              <a:gd name="connsiteY0" fmla="*/ 432039 h 2592182"/>
              <a:gd name="connsiteX1" fmla="*/ 432039 w 2858453"/>
              <a:gd name="connsiteY1" fmla="*/ 0 h 2592182"/>
              <a:gd name="connsiteX2" fmla="*/ 2426414 w 2858453"/>
              <a:gd name="connsiteY2" fmla="*/ 0 h 2592182"/>
              <a:gd name="connsiteX3" fmla="*/ 2858453 w 2858453"/>
              <a:gd name="connsiteY3" fmla="*/ 432039 h 2592182"/>
              <a:gd name="connsiteX4" fmla="*/ 2858453 w 2858453"/>
              <a:gd name="connsiteY4" fmla="*/ 2160143 h 2592182"/>
              <a:gd name="connsiteX5" fmla="*/ 2426414 w 2858453"/>
              <a:gd name="connsiteY5" fmla="*/ 2592182 h 2592182"/>
              <a:gd name="connsiteX6" fmla="*/ 432039 w 2858453"/>
              <a:gd name="connsiteY6" fmla="*/ 2592182 h 2592182"/>
              <a:gd name="connsiteX7" fmla="*/ 0 w 2858453"/>
              <a:gd name="connsiteY7" fmla="*/ 2160143 h 2592182"/>
              <a:gd name="connsiteX8" fmla="*/ 0 w 2858453"/>
              <a:gd name="connsiteY8" fmla="*/ 432039 h 259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58453" h="2592182">
                <a:moveTo>
                  <a:pt x="0" y="432039"/>
                </a:moveTo>
                <a:cubicBezTo>
                  <a:pt x="0" y="193430"/>
                  <a:pt x="193430" y="0"/>
                  <a:pt x="432039" y="0"/>
                </a:cubicBezTo>
                <a:lnTo>
                  <a:pt x="2426414" y="0"/>
                </a:lnTo>
                <a:cubicBezTo>
                  <a:pt x="2665023" y="0"/>
                  <a:pt x="2858453" y="193430"/>
                  <a:pt x="2858453" y="432039"/>
                </a:cubicBezTo>
                <a:lnTo>
                  <a:pt x="2858453" y="2160143"/>
                </a:lnTo>
                <a:cubicBezTo>
                  <a:pt x="2858453" y="2398752"/>
                  <a:pt x="2665023" y="2592182"/>
                  <a:pt x="2426414" y="2592182"/>
                </a:cubicBezTo>
                <a:lnTo>
                  <a:pt x="432039" y="2592182"/>
                </a:lnTo>
                <a:cubicBezTo>
                  <a:pt x="193430" y="2592182"/>
                  <a:pt x="0" y="2398752"/>
                  <a:pt x="0" y="2160143"/>
                </a:cubicBezTo>
                <a:lnTo>
                  <a:pt x="0" y="43203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17980" tIns="172260" rIns="217980" bIns="172260" spcCol="1270" anchor="ctr"/>
          <a:lstStyle/>
          <a:p>
            <a:pPr algn="ctr" defTabSz="1066800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800" b="1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аудиторию проведения</a:t>
            </a:r>
          </a:p>
        </p:txBody>
      </p:sp>
      <p:sp>
        <p:nvSpPr>
          <p:cNvPr id="11" name="Полилиния 10"/>
          <p:cNvSpPr/>
          <p:nvPr/>
        </p:nvSpPr>
        <p:spPr>
          <a:xfrm>
            <a:off x="31750" y="5719763"/>
            <a:ext cx="2306638" cy="1079500"/>
          </a:xfrm>
          <a:custGeom>
            <a:avLst/>
            <a:gdLst>
              <a:gd name="connsiteX0" fmla="*/ 0 w 2858453"/>
              <a:gd name="connsiteY0" fmla="*/ 432039 h 2592182"/>
              <a:gd name="connsiteX1" fmla="*/ 432039 w 2858453"/>
              <a:gd name="connsiteY1" fmla="*/ 0 h 2592182"/>
              <a:gd name="connsiteX2" fmla="*/ 2426414 w 2858453"/>
              <a:gd name="connsiteY2" fmla="*/ 0 h 2592182"/>
              <a:gd name="connsiteX3" fmla="*/ 2858453 w 2858453"/>
              <a:gd name="connsiteY3" fmla="*/ 432039 h 2592182"/>
              <a:gd name="connsiteX4" fmla="*/ 2858453 w 2858453"/>
              <a:gd name="connsiteY4" fmla="*/ 2160143 h 2592182"/>
              <a:gd name="connsiteX5" fmla="*/ 2426414 w 2858453"/>
              <a:gd name="connsiteY5" fmla="*/ 2592182 h 2592182"/>
              <a:gd name="connsiteX6" fmla="*/ 432039 w 2858453"/>
              <a:gd name="connsiteY6" fmla="*/ 2592182 h 2592182"/>
              <a:gd name="connsiteX7" fmla="*/ 0 w 2858453"/>
              <a:gd name="connsiteY7" fmla="*/ 2160143 h 2592182"/>
              <a:gd name="connsiteX8" fmla="*/ 0 w 2858453"/>
              <a:gd name="connsiteY8" fmla="*/ 432039 h 259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58453" h="2592182">
                <a:moveTo>
                  <a:pt x="0" y="432039"/>
                </a:moveTo>
                <a:cubicBezTo>
                  <a:pt x="0" y="193430"/>
                  <a:pt x="193430" y="0"/>
                  <a:pt x="432039" y="0"/>
                </a:cubicBezTo>
                <a:lnTo>
                  <a:pt x="2426414" y="0"/>
                </a:lnTo>
                <a:cubicBezTo>
                  <a:pt x="2665023" y="0"/>
                  <a:pt x="2858453" y="193430"/>
                  <a:pt x="2858453" y="432039"/>
                </a:cubicBezTo>
                <a:lnTo>
                  <a:pt x="2858453" y="2160143"/>
                </a:lnTo>
                <a:cubicBezTo>
                  <a:pt x="2858453" y="2398752"/>
                  <a:pt x="2665023" y="2592182"/>
                  <a:pt x="2426414" y="2592182"/>
                </a:cubicBezTo>
                <a:lnTo>
                  <a:pt x="432039" y="2592182"/>
                </a:lnTo>
                <a:cubicBezTo>
                  <a:pt x="193430" y="2592182"/>
                  <a:pt x="0" y="2398752"/>
                  <a:pt x="0" y="2160143"/>
                </a:cubicBezTo>
                <a:lnTo>
                  <a:pt x="0" y="43203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17980" tIns="172260" rIns="217980" bIns="172260" spcCol="1270" anchor="ctr"/>
          <a:lstStyle/>
          <a:p>
            <a:pPr algn="ctr">
              <a:defRPr/>
            </a:pPr>
            <a:r>
              <a:rPr lang="ru-RU" sz="3600" b="1" dirty="0">
                <a:latin typeface="Calibri" panose="020F0502020204030204" pitchFamily="34" charset="0"/>
              </a:rPr>
              <a:t>В штаб </a:t>
            </a:r>
            <a:endParaRPr lang="ru-RU" sz="3600" b="1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-7620" y="0"/>
            <a:ext cx="9144000" cy="926755"/>
            <a:chOff x="-7620" y="0"/>
            <a:chExt cx="9144000" cy="926755"/>
          </a:xfrm>
        </p:grpSpPr>
        <p:pic>
          <p:nvPicPr>
            <p:cNvPr id="13" name="Рисунок 12" descr="Верхний колонтитул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7620" y="0"/>
              <a:ext cx="9144000" cy="768979"/>
            </a:xfrm>
            <a:prstGeom prst="rect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>
              <a:off x="76203" y="588201"/>
              <a:ext cx="696601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РЦОИ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35291" y="114040"/>
              <a:ext cx="39305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58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9" name="Полилиния 8"/>
          <p:cNvSpPr/>
          <p:nvPr/>
        </p:nvSpPr>
        <p:spPr>
          <a:xfrm>
            <a:off x="290641" y="947352"/>
            <a:ext cx="3820040" cy="5560540"/>
          </a:xfrm>
          <a:custGeom>
            <a:avLst/>
            <a:gdLst>
              <a:gd name="connsiteX0" fmla="*/ 345631 w 2073746"/>
              <a:gd name="connsiteY0" fmla="*/ 0 h 5996806"/>
              <a:gd name="connsiteX1" fmla="*/ 1728115 w 2073746"/>
              <a:gd name="connsiteY1" fmla="*/ 0 h 5996806"/>
              <a:gd name="connsiteX2" fmla="*/ 2073746 w 2073746"/>
              <a:gd name="connsiteY2" fmla="*/ 345631 h 5996806"/>
              <a:gd name="connsiteX3" fmla="*/ 2073746 w 2073746"/>
              <a:gd name="connsiteY3" fmla="*/ 5996806 h 5996806"/>
              <a:gd name="connsiteX4" fmla="*/ 2073746 w 2073746"/>
              <a:gd name="connsiteY4" fmla="*/ 5996806 h 5996806"/>
              <a:gd name="connsiteX5" fmla="*/ 0 w 2073746"/>
              <a:gd name="connsiteY5" fmla="*/ 5996806 h 5996806"/>
              <a:gd name="connsiteX6" fmla="*/ 0 w 2073746"/>
              <a:gd name="connsiteY6" fmla="*/ 5996806 h 5996806"/>
              <a:gd name="connsiteX7" fmla="*/ 0 w 2073746"/>
              <a:gd name="connsiteY7" fmla="*/ 345631 h 5996806"/>
              <a:gd name="connsiteX8" fmla="*/ 345631 w 2073746"/>
              <a:gd name="connsiteY8" fmla="*/ 0 h 5996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73746" h="5996806">
                <a:moveTo>
                  <a:pt x="2073746" y="999488"/>
                </a:moveTo>
                <a:lnTo>
                  <a:pt x="2073746" y="4997318"/>
                </a:lnTo>
                <a:cubicBezTo>
                  <a:pt x="2073746" y="5549320"/>
                  <a:pt x="2020234" y="5996805"/>
                  <a:pt x="1954224" y="5996805"/>
                </a:cubicBezTo>
                <a:lnTo>
                  <a:pt x="0" y="5996805"/>
                </a:lnTo>
                <a:lnTo>
                  <a:pt x="0" y="5996805"/>
                </a:lnTo>
                <a:lnTo>
                  <a:pt x="0" y="1"/>
                </a:lnTo>
                <a:lnTo>
                  <a:pt x="0" y="1"/>
                </a:lnTo>
                <a:lnTo>
                  <a:pt x="1954224" y="1"/>
                </a:lnTo>
                <a:cubicBezTo>
                  <a:pt x="2020234" y="1"/>
                  <a:pt x="2073746" y="447486"/>
                  <a:pt x="2073746" y="999488"/>
                </a:cubicBezTo>
                <a:close/>
              </a:path>
            </a:pathLst>
          </a:custGeom>
          <a:ln>
            <a:solidFill>
              <a:schemeClr val="bg2">
                <a:alpha val="90000"/>
              </a:schemeClr>
            </a:solidFill>
          </a:ln>
        </p:spPr>
        <p:style>
          <a:lnRef idx="2">
            <a:scrgbClr r="0" g="0" b="0"/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47650" tIns="225057" rIns="348882" bIns="225057" spcCol="1270" anchor="ctr"/>
          <a:lstStyle/>
          <a:p>
            <a:pPr indent="-742950" algn="just" defTabSz="1422400">
              <a:spcAft>
                <a:spcPts val="0"/>
              </a:spcAft>
              <a:buFontTx/>
              <a:buChar char="••"/>
              <a:defRPr/>
            </a:pPr>
            <a:r>
              <a:rPr lang="ru-RU" sz="2400" b="1" dirty="0">
                <a:solidFill>
                  <a:srgbClr val="0F6FC6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Список участников ИС (форма ИС-01</a:t>
            </a:r>
            <a:r>
              <a:rPr lang="ru-RU" sz="2400" b="1" dirty="0" smtClean="0">
                <a:solidFill>
                  <a:srgbClr val="0F6FC6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).</a:t>
            </a:r>
            <a:endParaRPr lang="ru-RU" sz="2400" b="1" dirty="0">
              <a:solidFill>
                <a:srgbClr val="0F6FC6">
                  <a:lumMod val="50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-742950" algn="just" defTabSz="1422400">
              <a:spcAft>
                <a:spcPts val="0"/>
              </a:spcAft>
              <a:buFontTx/>
              <a:buChar char="••"/>
              <a:defRPr/>
            </a:pPr>
            <a:r>
              <a:rPr lang="ru-RU" sz="2400" b="1" dirty="0">
                <a:solidFill>
                  <a:srgbClr val="0F6FC6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Ведомость учета проведения ИС (форма ИС-02</a:t>
            </a:r>
            <a:r>
              <a:rPr lang="ru-RU" sz="2400" b="1" dirty="0" smtClean="0">
                <a:solidFill>
                  <a:srgbClr val="0F6FC6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).</a:t>
            </a:r>
          </a:p>
          <a:p>
            <a:pPr indent="-742950" algn="just" defTabSz="1422400">
              <a:spcAft>
                <a:spcPts val="0"/>
              </a:spcAft>
              <a:buFontTx/>
              <a:buChar char="••"/>
              <a:defRPr/>
            </a:pPr>
            <a:r>
              <a:rPr lang="ru-RU" sz="2400" b="1" dirty="0" smtClean="0">
                <a:solidFill>
                  <a:srgbClr val="0F6FC6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Форма протокола эксперта для оценивания ответов участников ИС (форма ИС-03)</a:t>
            </a:r>
          </a:p>
          <a:p>
            <a:pPr indent="-742950" algn="just" defTabSz="1422400">
              <a:spcAft>
                <a:spcPts val="0"/>
              </a:spcAft>
              <a:buFontTx/>
              <a:buChar char="••"/>
              <a:defRPr/>
            </a:pPr>
            <a:r>
              <a:rPr lang="ru-RU" sz="2400" b="1" dirty="0" smtClean="0">
                <a:solidFill>
                  <a:srgbClr val="0F6FC6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Специализированная форма черновика для экспертов (форма ИС-04)</a:t>
            </a:r>
            <a:endParaRPr lang="ru-RU" sz="2400" b="1" dirty="0">
              <a:solidFill>
                <a:srgbClr val="0F6FC6">
                  <a:lumMod val="50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726" name="Заголовок 3"/>
          <p:cNvSpPr>
            <a:spLocks noGrp="1"/>
          </p:cNvSpPr>
          <p:nvPr>
            <p:ph type="title"/>
          </p:nvPr>
        </p:nvSpPr>
        <p:spPr>
          <a:xfrm>
            <a:off x="0" y="-230188"/>
            <a:ext cx="9109075" cy="931863"/>
          </a:xfrm>
        </p:spPr>
        <p:txBody>
          <a:bodyPr>
            <a:normAutofit/>
          </a:bodyPr>
          <a:lstStyle/>
          <a:p>
            <a:pPr algn="ctr"/>
            <a:r>
              <a:rPr lang="ru-RU" altLang="ru-RU" sz="3000" b="1" dirty="0" smtClean="0">
                <a:solidFill>
                  <a:schemeClr val="accent2">
                    <a:lumMod val="50000"/>
                  </a:schemeClr>
                </a:solidFill>
                <a:latin typeface="Cambria" panose="02040503050406030204" pitchFamily="18" charset="0"/>
              </a:rPr>
              <a:t>Документарное сопровождение ИС</a:t>
            </a:r>
          </a:p>
        </p:txBody>
      </p: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68146" y="947352"/>
            <a:ext cx="4840929" cy="5372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-7620" y="0"/>
            <a:ext cx="9144000" cy="926755"/>
            <a:chOff x="-7620" y="0"/>
            <a:chExt cx="9144000" cy="926755"/>
          </a:xfrm>
        </p:grpSpPr>
        <p:pic>
          <p:nvPicPr>
            <p:cNvPr id="11" name="Рисунок 10" descr="Верхний колонтитул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7620" y="0"/>
              <a:ext cx="9144000" cy="768979"/>
            </a:xfrm>
            <a:prstGeom prst="rect">
              <a:avLst/>
            </a:prstGeom>
          </p:spPr>
        </p:pic>
        <p:sp>
          <p:nvSpPr>
            <p:cNvPr id="12" name="Прямоугольник 11"/>
            <p:cNvSpPr/>
            <p:nvPr/>
          </p:nvSpPr>
          <p:spPr>
            <a:xfrm>
              <a:off x="76203" y="588201"/>
              <a:ext cx="696601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РЦОИ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35291" y="114040"/>
              <a:ext cx="39305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58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>
          <a:xfrm>
            <a:off x="446088" y="4763"/>
            <a:ext cx="8229600" cy="423862"/>
          </a:xfrm>
        </p:spPr>
        <p:txBody>
          <a:bodyPr>
            <a:noAutofit/>
          </a:bodyPr>
          <a:lstStyle/>
          <a:p>
            <a:pPr algn="ctr"/>
            <a:r>
              <a:rPr lang="ru-RU" altLang="ru-RU" sz="3000" b="1" dirty="0" smtClean="0">
                <a:solidFill>
                  <a:schemeClr val="accent2">
                    <a:lumMod val="50000"/>
                  </a:schemeClr>
                </a:solidFill>
                <a:latin typeface="Cambria" panose="02040503050406030204" pitchFamily="18" charset="0"/>
              </a:rPr>
              <a:t>Форма ИС-1. Список участников</a:t>
            </a:r>
          </a:p>
        </p:txBody>
      </p:sp>
      <p:pic>
        <p:nvPicPr>
          <p:cNvPr id="34819" name="Рисунок 3"/>
          <p:cNvPicPr>
            <a:picLocks noChangeAspect="1"/>
          </p:cNvPicPr>
          <p:nvPr/>
        </p:nvPicPr>
        <p:blipFill>
          <a:blip r:embed="rId4"/>
          <a:srcRect l="15340" t="40907" r="15332" b="34293"/>
          <a:stretch>
            <a:fillRect/>
          </a:stretch>
        </p:blipFill>
        <p:spPr bwMode="auto">
          <a:xfrm>
            <a:off x="77788" y="463550"/>
            <a:ext cx="8964612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Рисунок 4"/>
          <p:cNvPicPr>
            <a:picLocks noChangeAspect="1"/>
          </p:cNvPicPr>
          <p:nvPr/>
        </p:nvPicPr>
        <p:blipFill>
          <a:blip r:embed="rId5"/>
          <a:srcRect l="63069" t="89163" r="7526" b="2364"/>
          <a:stretch>
            <a:fillRect/>
          </a:stretch>
        </p:blipFill>
        <p:spPr bwMode="auto">
          <a:xfrm>
            <a:off x="5605463" y="2247900"/>
            <a:ext cx="3402012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Рисунок 5"/>
          <p:cNvPicPr>
            <a:picLocks noChangeAspect="1"/>
          </p:cNvPicPr>
          <p:nvPr/>
        </p:nvPicPr>
        <p:blipFill>
          <a:blip r:embed="rId6"/>
          <a:srcRect l="39381" t="15385" r="32346" b="53925"/>
          <a:stretch>
            <a:fillRect/>
          </a:stretch>
        </p:blipFill>
        <p:spPr bwMode="auto">
          <a:xfrm>
            <a:off x="365125" y="2982913"/>
            <a:ext cx="5759450" cy="351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2" name="Заголовок 1"/>
          <p:cNvSpPr txBox="1">
            <a:spLocks/>
          </p:cNvSpPr>
          <p:nvPr/>
        </p:nvSpPr>
        <p:spPr bwMode="auto">
          <a:xfrm>
            <a:off x="-147638" y="2528888"/>
            <a:ext cx="9417051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algn="ctr"/>
            <a:r>
              <a:rPr lang="ru-RU" altLang="ru-RU" sz="2800" b="1" dirty="0">
                <a:solidFill>
                  <a:srgbClr val="002060"/>
                </a:solidFill>
                <a:latin typeface="Calibri" pitchFamily="34" charset="0"/>
              </a:rPr>
              <a:t>Форма ИС-2. </a:t>
            </a:r>
            <a:r>
              <a:rPr lang="ru-RU" altLang="ru-RU" sz="2800" b="1" dirty="0">
                <a:solidFill>
                  <a:schemeClr val="tx2"/>
                </a:solidFill>
                <a:latin typeface="Calibri" pitchFamily="34" charset="0"/>
              </a:rPr>
              <a:t>Ведомость учета проведения </a:t>
            </a:r>
            <a:r>
              <a:rPr lang="ru-RU" altLang="ru-RU" sz="2800" b="1" dirty="0" smtClean="0">
                <a:solidFill>
                  <a:schemeClr val="tx2"/>
                </a:solidFill>
                <a:latin typeface="Calibri" pitchFamily="34" charset="0"/>
              </a:rPr>
              <a:t>ИС </a:t>
            </a:r>
            <a:r>
              <a:rPr lang="ru-RU" altLang="ru-RU" sz="2800" b="1" dirty="0">
                <a:solidFill>
                  <a:schemeClr val="tx2"/>
                </a:solidFill>
                <a:latin typeface="Calibri" pitchFamily="34" charset="0"/>
              </a:rPr>
              <a:t>в аудитории </a:t>
            </a:r>
          </a:p>
        </p:txBody>
      </p:sp>
      <p:pic>
        <p:nvPicPr>
          <p:cNvPr id="34823" name="Рисунок 7"/>
          <p:cNvPicPr>
            <a:picLocks noChangeAspect="1"/>
          </p:cNvPicPr>
          <p:nvPr/>
        </p:nvPicPr>
        <p:blipFill>
          <a:blip r:embed="rId7"/>
          <a:srcRect l="34059" t="87141" r="22977" b="3149"/>
          <a:stretch>
            <a:fillRect/>
          </a:stretch>
        </p:blipFill>
        <p:spPr bwMode="auto">
          <a:xfrm>
            <a:off x="411163" y="6059488"/>
            <a:ext cx="5667375" cy="79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4" name="Рисунок 8"/>
          <p:cNvPicPr>
            <a:picLocks noChangeAspect="1"/>
          </p:cNvPicPr>
          <p:nvPr/>
        </p:nvPicPr>
        <p:blipFill>
          <a:blip r:embed="rId8"/>
          <a:srcRect l="2235" t="56248" r="68620" b="3120"/>
          <a:stretch>
            <a:fillRect/>
          </a:stretch>
        </p:blipFill>
        <p:spPr bwMode="auto">
          <a:xfrm>
            <a:off x="6243638" y="3582988"/>
            <a:ext cx="2592387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5" name="Рисунок 9"/>
          <p:cNvPicPr>
            <a:picLocks noChangeAspect="1"/>
          </p:cNvPicPr>
          <p:nvPr/>
        </p:nvPicPr>
        <p:blipFill>
          <a:blip r:embed="rId9"/>
          <a:srcRect l="64552" t="64328" r="1494" b="2921"/>
          <a:stretch>
            <a:fillRect/>
          </a:stretch>
        </p:blipFill>
        <p:spPr bwMode="auto">
          <a:xfrm>
            <a:off x="6096000" y="5300663"/>
            <a:ext cx="2706688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174" y="0"/>
            <a:ext cx="7886700" cy="823784"/>
          </a:xfrm>
        </p:spPr>
        <p:txBody>
          <a:bodyPr/>
          <a:lstStyle/>
          <a:p>
            <a:pPr algn="ctr"/>
            <a:r>
              <a:rPr lang="ru-RU" b="1" dirty="0" smtClean="0"/>
              <a:t>Изменение форм ИС-03</a:t>
            </a:r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45224" y="1855844"/>
            <a:ext cx="2956225" cy="3641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2630" y="655637"/>
            <a:ext cx="4181219" cy="6194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2576</TotalTime>
  <Words>851</Words>
  <Application>Microsoft Office PowerPoint</Application>
  <PresentationFormat>Экран (4:3)</PresentationFormat>
  <Paragraphs>164</Paragraphs>
  <Slides>21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Office Theme</vt:lpstr>
      <vt:lpstr>Проведение итогового собеседования по русскому языку Технические аспекты</vt:lpstr>
      <vt:lpstr>Организация проведения итогового собеседования</vt:lpstr>
      <vt:lpstr>Технические ресурсы ОО</vt:lpstr>
      <vt:lpstr>Обеспечение готовности ОО</vt:lpstr>
      <vt:lpstr>Обеспечение готовности ОО</vt:lpstr>
      <vt:lpstr>Документарное сопровождение ИС</vt:lpstr>
      <vt:lpstr>Документарное сопровождение ИС</vt:lpstr>
      <vt:lpstr>Форма ИС-1. Список участников</vt:lpstr>
      <vt:lpstr>Изменение форм ИС-03</vt:lpstr>
      <vt:lpstr>Организация проведения итогового собеседования</vt:lpstr>
      <vt:lpstr>Проведение итогового собеседования</vt:lpstr>
      <vt:lpstr>Внесений сведений о результатах ИС-9</vt:lpstr>
      <vt:lpstr>Внесений сведений о результатах ИС-9</vt:lpstr>
      <vt:lpstr>Перенос результатов оценивания ИС-9</vt:lpstr>
      <vt:lpstr>Проверка корректности внесенных данных ИС-9</vt:lpstr>
      <vt:lpstr>! Запрещено переименовывать XML-файл.  </vt:lpstr>
      <vt:lpstr>Программное обеспечение для записи звука  </vt:lpstr>
      <vt:lpstr>Слайд 18</vt:lpstr>
      <vt:lpstr>Завершение ИС в аудитории</vt:lpstr>
      <vt:lpstr>Завершение ИС в штабе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Екатерина В. Фролова</cp:lastModifiedBy>
  <cp:revision>178</cp:revision>
  <cp:lastPrinted>2019-01-29T06:29:57Z</cp:lastPrinted>
  <dcterms:created xsi:type="dcterms:W3CDTF">2018-09-04T12:10:47Z</dcterms:created>
  <dcterms:modified xsi:type="dcterms:W3CDTF">2020-01-29T12:45:50Z</dcterms:modified>
</cp:coreProperties>
</file>