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34" r:id="rId2"/>
    <p:sldId id="475" r:id="rId3"/>
    <p:sldId id="476" r:id="rId4"/>
    <p:sldId id="477" r:id="rId5"/>
    <p:sldId id="478" r:id="rId6"/>
    <p:sldId id="419" r:id="rId7"/>
    <p:sldId id="420" r:id="rId8"/>
    <p:sldId id="479" r:id="rId9"/>
    <p:sldId id="421" r:id="rId10"/>
    <p:sldId id="422" r:id="rId11"/>
    <p:sldId id="423" r:id="rId12"/>
    <p:sldId id="424" r:id="rId13"/>
    <p:sldId id="425" r:id="rId14"/>
    <p:sldId id="426" r:id="rId15"/>
    <p:sldId id="452" r:id="rId16"/>
    <p:sldId id="463" r:id="rId17"/>
    <p:sldId id="462" r:id="rId18"/>
    <p:sldId id="464" r:id="rId19"/>
    <p:sldId id="428" r:id="rId20"/>
    <p:sldId id="429" r:id="rId21"/>
    <p:sldId id="430" r:id="rId22"/>
    <p:sldId id="473" r:id="rId23"/>
    <p:sldId id="455" r:id="rId24"/>
    <p:sldId id="456" r:id="rId25"/>
    <p:sldId id="457" r:id="rId26"/>
    <p:sldId id="458" r:id="rId27"/>
    <p:sldId id="459" r:id="rId28"/>
    <p:sldId id="460" r:id="rId29"/>
    <p:sldId id="480" r:id="rId30"/>
    <p:sldId id="432" r:id="rId31"/>
    <p:sldId id="465" r:id="rId32"/>
    <p:sldId id="466" r:id="rId33"/>
    <p:sldId id="467" r:id="rId34"/>
    <p:sldId id="433" r:id="rId35"/>
    <p:sldId id="434" r:id="rId36"/>
    <p:sldId id="468" r:id="rId37"/>
    <p:sldId id="435" r:id="rId38"/>
    <p:sldId id="474" r:id="rId39"/>
    <p:sldId id="442" r:id="rId40"/>
    <p:sldId id="469" r:id="rId41"/>
    <p:sldId id="470" r:id="rId42"/>
    <p:sldId id="471" r:id="rId43"/>
    <p:sldId id="472" r:id="rId44"/>
    <p:sldId id="443" r:id="rId45"/>
    <p:sldId id="444" r:id="rId46"/>
    <p:sldId id="445" r:id="rId47"/>
    <p:sldId id="446" r:id="rId48"/>
    <p:sldId id="410" r:id="rId49"/>
    <p:sldId id="447" r:id="rId50"/>
    <p:sldId id="448" r:id="rId51"/>
    <p:sldId id="364" r:id="rId52"/>
    <p:sldId id="365" r:id="rId53"/>
    <p:sldId id="366" r:id="rId54"/>
    <p:sldId id="449" r:id="rId55"/>
    <p:sldId id="450" r:id="rId56"/>
    <p:sldId id="451" r:id="rId57"/>
    <p:sldId id="380" r:id="rId58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6FE"/>
    <a:srgbClr val="FF9999"/>
    <a:srgbClr val="E2FAC2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94692" autoAdjust="0"/>
  </p:normalViewPr>
  <p:slideViewPr>
    <p:cSldViewPr snapToGrid="0">
      <p:cViewPr varScale="1">
        <p:scale>
          <a:sx n="70" d="100"/>
          <a:sy n="70" d="100"/>
        </p:scale>
        <p:origin x="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9657D-6BD2-44E0-9498-382A576EF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971B7-DBA0-4E81-B924-C6D29607ED3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типа, а также учреждений, исполняющих наказание в виде лишения свободы, несовершеннолетние лица, подозреваемые и обвиняемые, содержащиеся под стражей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AE6C69C-718A-4353-8B1E-16BB82B81871}" type="parTrans" cxnId="{FDEAAA99-10DF-41C3-8D36-DF4F77CAE0F0}">
      <dgm:prSet/>
      <dgm:spPr/>
      <dgm:t>
        <a:bodyPr/>
        <a:lstStyle/>
        <a:p>
          <a:endParaRPr lang="ru-RU"/>
        </a:p>
      </dgm:t>
    </dgm:pt>
    <dgm:pt modelId="{2D6EED0F-18BF-485D-BBBB-70DE4C6AB5E2}" type="sibTrans" cxnId="{FDEAAA99-10DF-41C3-8D36-DF4F77CAE0F0}">
      <dgm:prSet/>
      <dgm:spPr/>
      <dgm:t>
        <a:bodyPr/>
        <a:lstStyle/>
        <a:p>
          <a:endParaRPr lang="ru-RU"/>
        </a:p>
      </dgm:t>
    </dgm:pt>
    <dgm:pt modelId="{B749FEBC-567D-450A-832C-91F4959AEDF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FA178F-EB15-4D50-A7AB-A51A62D03368}" type="parTrans" cxnId="{CBB70319-7A27-4FB4-90F2-CE91C37BA54B}">
      <dgm:prSet/>
      <dgm:spPr/>
      <dgm:t>
        <a:bodyPr/>
        <a:lstStyle/>
        <a:p>
          <a:endParaRPr lang="ru-RU"/>
        </a:p>
      </dgm:t>
    </dgm:pt>
    <dgm:pt modelId="{D4833E68-0A40-4BB7-8F82-67EA2F8AF9CB}" type="sibTrans" cxnId="{CBB70319-7A27-4FB4-90F2-CE91C37BA54B}">
      <dgm:prSet/>
      <dgm:spPr/>
      <dgm:t>
        <a:bodyPr/>
        <a:lstStyle/>
        <a:p>
          <a:endParaRPr lang="ru-RU"/>
        </a:p>
      </dgm:t>
    </dgm:pt>
    <dgm:pt modelId="{DCED7F71-457F-4966-9266-A33EC7A42BE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обучающиеся – дети-инвалиды и инвалиды, освоившие образовательные программы основного общего образования</a:t>
          </a:r>
          <a:endParaRPr lang="ru-RU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8B3FC5-6C46-44DE-B2E2-7C4F0B1ECE34}" type="parTrans" cxnId="{E31DC02F-1784-48ED-989A-FE341FF07ACC}">
      <dgm:prSet/>
      <dgm:spPr/>
      <dgm:t>
        <a:bodyPr/>
        <a:lstStyle/>
        <a:p>
          <a:endParaRPr lang="ru-RU"/>
        </a:p>
      </dgm:t>
    </dgm:pt>
    <dgm:pt modelId="{FBFCC10F-45BB-4909-A80C-9004D7CD1D7D}" type="sibTrans" cxnId="{E31DC02F-1784-48ED-989A-FE341FF07ACC}">
      <dgm:prSet/>
      <dgm:spPr/>
      <dgm:t>
        <a:bodyPr/>
        <a:lstStyle/>
        <a:p>
          <a:endParaRPr lang="ru-RU"/>
        </a:p>
      </dgm:t>
    </dgm:pt>
    <dgm:pt modelId="{074945BD-0D41-4FC3-B187-703596A02BD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96F04E-C5D4-4F72-B466-33E68AF6D508}" type="sibTrans" cxnId="{3649F6E1-DFD9-49FB-8A11-460F57787E9F}">
      <dgm:prSet/>
      <dgm:spPr/>
      <dgm:t>
        <a:bodyPr/>
        <a:lstStyle/>
        <a:p>
          <a:endParaRPr lang="ru-RU"/>
        </a:p>
      </dgm:t>
    </dgm:pt>
    <dgm:pt modelId="{5A0F2D18-0B04-47C0-968A-AF163239BBD9}" type="parTrans" cxnId="{3649F6E1-DFD9-49FB-8A11-460F57787E9F}">
      <dgm:prSet/>
      <dgm:spPr/>
      <dgm:t>
        <a:bodyPr/>
        <a:lstStyle/>
        <a:p>
          <a:endParaRPr lang="ru-RU"/>
        </a:p>
      </dgm:t>
    </dgm:pt>
    <dgm:pt modelId="{63285A15-C96A-42EF-BB1E-C840E4DBA5CA}" type="pres">
      <dgm:prSet presAssocID="{80B9657D-6BD2-44E0-9498-382A576EF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3F62F-802C-4CEB-944D-358F66851E89}" type="pres">
      <dgm:prSet presAssocID="{074945BD-0D41-4FC3-B187-703596A02BD4}" presName="composite" presStyleCnt="0"/>
      <dgm:spPr/>
      <dgm:t>
        <a:bodyPr/>
        <a:lstStyle/>
        <a:p>
          <a:endParaRPr lang="ru-RU"/>
        </a:p>
      </dgm:t>
    </dgm:pt>
    <dgm:pt modelId="{885F4ABE-B70A-47AA-8EB6-3B02B4A0861F}" type="pres">
      <dgm:prSet presAssocID="{074945BD-0D41-4FC3-B187-703596A02BD4}" presName="parentText" presStyleLbl="alignNode1" presStyleIdx="0" presStyleCnt="2" custLinFactNeighborX="0" custLinFactNeighborY="-6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89AF-C0A5-4F7B-A56E-9D683E51F576}" type="pres">
      <dgm:prSet presAssocID="{074945BD-0D41-4FC3-B187-703596A02BD4}" presName="descendantText" presStyleLbl="alignAcc1" presStyleIdx="0" presStyleCnt="2" custScaleX="98748" custScaleY="9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2CBCF-10DE-4951-86E1-038BB29797FB}" type="pres">
      <dgm:prSet presAssocID="{9496F04E-C5D4-4F72-B466-33E68AF6D508}" presName="sp" presStyleCnt="0"/>
      <dgm:spPr/>
      <dgm:t>
        <a:bodyPr/>
        <a:lstStyle/>
        <a:p>
          <a:endParaRPr lang="ru-RU"/>
        </a:p>
      </dgm:t>
    </dgm:pt>
    <dgm:pt modelId="{74C70DC8-097E-46BD-89D3-05FA3A7ADA27}" type="pres">
      <dgm:prSet presAssocID="{B749FEBC-567D-450A-832C-91F4959AEDFB}" presName="composite" presStyleCnt="0"/>
      <dgm:spPr/>
      <dgm:t>
        <a:bodyPr/>
        <a:lstStyle/>
        <a:p>
          <a:endParaRPr lang="ru-RU"/>
        </a:p>
      </dgm:t>
    </dgm:pt>
    <dgm:pt modelId="{5D4C497D-6F6F-445D-B879-3437E1A7DCBD}" type="pres">
      <dgm:prSet presAssocID="{B749FEBC-567D-450A-832C-91F4959AEDFB}" presName="parentText" presStyleLbl="alignNode1" presStyleIdx="1" presStyleCnt="2" custScaleX="95998" custScaleY="105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EB627-042C-4A16-8FFB-95B930D641BA}" type="pres">
      <dgm:prSet presAssocID="{B749FEBC-567D-450A-832C-91F4959AEDFB}" presName="descendantText" presStyleLbl="alignAcc1" presStyleIdx="1" presStyleCnt="2" custScaleY="97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D042F-F3A6-4E41-9217-BB8204DDB766}" type="presOf" srcId="{074945BD-0D41-4FC3-B187-703596A02BD4}" destId="{885F4ABE-B70A-47AA-8EB6-3B02B4A0861F}" srcOrd="0" destOrd="0" presId="urn:microsoft.com/office/officeart/2005/8/layout/chevron2"/>
    <dgm:cxn modelId="{D9858086-AA17-4E4B-8BDD-6A76D2D7EF11}" type="presOf" srcId="{80B9657D-6BD2-44E0-9498-382A576EF4A1}" destId="{63285A15-C96A-42EF-BB1E-C840E4DBA5CA}" srcOrd="0" destOrd="0" presId="urn:microsoft.com/office/officeart/2005/8/layout/chevron2"/>
    <dgm:cxn modelId="{C0CF7836-CB8C-4A59-9DC1-EFB99423C888}" type="presOf" srcId="{B749FEBC-567D-450A-832C-91F4959AEDFB}" destId="{5D4C497D-6F6F-445D-B879-3437E1A7DCBD}" srcOrd="0" destOrd="0" presId="urn:microsoft.com/office/officeart/2005/8/layout/chevron2"/>
    <dgm:cxn modelId="{22CB18CD-55FD-4353-8226-9ED23F5C0ED4}" type="presOf" srcId="{DCED7F71-457F-4966-9266-A33EC7A42BEA}" destId="{6A4EB627-042C-4A16-8FFB-95B930D641BA}" srcOrd="0" destOrd="0" presId="urn:microsoft.com/office/officeart/2005/8/layout/chevron2"/>
    <dgm:cxn modelId="{FDEAAA99-10DF-41C3-8D36-DF4F77CAE0F0}" srcId="{074945BD-0D41-4FC3-B187-703596A02BD4}" destId="{3EC971B7-DBA0-4E81-B924-C6D29607ED39}" srcOrd="0" destOrd="0" parTransId="{5AE6C69C-718A-4353-8B1E-16BB82B81871}" sibTransId="{2D6EED0F-18BF-485D-BBBB-70DE4C6AB5E2}"/>
    <dgm:cxn modelId="{08CD0DC2-949C-494C-BF68-3E94837CB02A}" type="presOf" srcId="{3EC971B7-DBA0-4E81-B924-C6D29607ED39}" destId="{908089AF-C0A5-4F7B-A56E-9D683E51F576}" srcOrd="0" destOrd="0" presId="urn:microsoft.com/office/officeart/2005/8/layout/chevron2"/>
    <dgm:cxn modelId="{3649F6E1-DFD9-49FB-8A11-460F57787E9F}" srcId="{80B9657D-6BD2-44E0-9498-382A576EF4A1}" destId="{074945BD-0D41-4FC3-B187-703596A02BD4}" srcOrd="0" destOrd="0" parTransId="{5A0F2D18-0B04-47C0-968A-AF163239BBD9}" sibTransId="{9496F04E-C5D4-4F72-B466-33E68AF6D508}"/>
    <dgm:cxn modelId="{E31DC02F-1784-48ED-989A-FE341FF07ACC}" srcId="{B749FEBC-567D-450A-832C-91F4959AEDFB}" destId="{DCED7F71-457F-4966-9266-A33EC7A42BEA}" srcOrd="0" destOrd="0" parTransId="{1F8B3FC5-6C46-44DE-B2E2-7C4F0B1ECE34}" sibTransId="{FBFCC10F-45BB-4909-A80C-9004D7CD1D7D}"/>
    <dgm:cxn modelId="{CBB70319-7A27-4FB4-90F2-CE91C37BA54B}" srcId="{80B9657D-6BD2-44E0-9498-382A576EF4A1}" destId="{B749FEBC-567D-450A-832C-91F4959AEDFB}" srcOrd="1" destOrd="0" parTransId="{DAFA178F-EB15-4D50-A7AB-A51A62D03368}" sibTransId="{D4833E68-0A40-4BB7-8F82-67EA2F8AF9CB}"/>
    <dgm:cxn modelId="{B379EED5-2654-4F9F-9D41-62BE78BB8CC9}" type="presParOf" srcId="{63285A15-C96A-42EF-BB1E-C840E4DBA5CA}" destId="{F8F3F62F-802C-4CEB-944D-358F66851E89}" srcOrd="0" destOrd="0" presId="urn:microsoft.com/office/officeart/2005/8/layout/chevron2"/>
    <dgm:cxn modelId="{39598FBA-0367-4872-A6A5-67516EB575B4}" type="presParOf" srcId="{F8F3F62F-802C-4CEB-944D-358F66851E89}" destId="{885F4ABE-B70A-47AA-8EB6-3B02B4A0861F}" srcOrd="0" destOrd="0" presId="urn:microsoft.com/office/officeart/2005/8/layout/chevron2"/>
    <dgm:cxn modelId="{F6EF39F1-FD4A-4C32-8310-273FFD035D01}" type="presParOf" srcId="{F8F3F62F-802C-4CEB-944D-358F66851E89}" destId="{908089AF-C0A5-4F7B-A56E-9D683E51F576}" srcOrd="1" destOrd="0" presId="urn:microsoft.com/office/officeart/2005/8/layout/chevron2"/>
    <dgm:cxn modelId="{8F05627F-59F1-497C-89B5-C67B360B5CB6}" type="presParOf" srcId="{63285A15-C96A-42EF-BB1E-C840E4DBA5CA}" destId="{2162CBCF-10DE-4951-86E1-038BB29797FB}" srcOrd="1" destOrd="0" presId="urn:microsoft.com/office/officeart/2005/8/layout/chevron2"/>
    <dgm:cxn modelId="{8AD7FC17-E936-4872-8A84-447A9FA10CD6}" type="presParOf" srcId="{63285A15-C96A-42EF-BB1E-C840E4DBA5CA}" destId="{74C70DC8-097E-46BD-89D3-05FA3A7ADA27}" srcOrd="2" destOrd="0" presId="urn:microsoft.com/office/officeart/2005/8/layout/chevron2"/>
    <dgm:cxn modelId="{78CD851F-50DF-4E29-8EDA-A39C4F368070}" type="presParOf" srcId="{74C70DC8-097E-46BD-89D3-05FA3A7ADA27}" destId="{5D4C497D-6F6F-445D-B879-3437E1A7DCBD}" srcOrd="0" destOrd="0" presId="urn:microsoft.com/office/officeart/2005/8/layout/chevron2"/>
    <dgm:cxn modelId="{0C99EEE5-649B-4ADA-AB3B-87F4ADBC3362}" type="presParOf" srcId="{74C70DC8-097E-46BD-89D3-05FA3A7ADA27}" destId="{6A4EB627-042C-4A16-8FFB-95B930D64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EC05A-4A85-4D97-BCFA-DD48F1B91F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567C90-F8D4-4928-BE44-5BEF6E219E69}">
      <dgm:prSet phldrT="[Текст]" custT="1"/>
      <dgm:spPr>
        <a:solidFill>
          <a:srgbClr val="E2FAC2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100-ые номера вариантов </a:t>
          </a:r>
          <a:endParaRPr lang="ru-RU" sz="2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FEBC8-1EBF-45AB-AFFE-D88064924178}" type="parTrans" cxnId="{F195B985-2A85-4BA7-AACE-183EC7E89E31}">
      <dgm:prSet/>
      <dgm:spPr/>
      <dgm:t>
        <a:bodyPr/>
        <a:lstStyle/>
        <a:p>
          <a:endParaRPr lang="ru-RU"/>
        </a:p>
      </dgm:t>
    </dgm:pt>
    <dgm:pt modelId="{4E0F0028-0B85-41E6-B4EA-1184E2AA0A26}" type="sibTrans" cxnId="{F195B985-2A85-4BA7-AACE-183EC7E89E31}">
      <dgm:prSet/>
      <dgm:spPr/>
      <dgm:t>
        <a:bodyPr/>
        <a:lstStyle/>
        <a:p>
          <a:endParaRPr lang="ru-RU"/>
        </a:p>
      </dgm:t>
    </dgm:pt>
    <dgm:pt modelId="{9EABF2F0-FFE2-41E8-B940-5136FF1AC5F6}">
      <dgm:prSet phldrT="[Текст]" custT="1"/>
      <dgm:spPr>
        <a:solidFill>
          <a:srgbClr val="F1FCFE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ГВЭ без ОВЗ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C3AC6-C8AD-49C8-BF4F-A7BDB6432A35}" type="parTrans" cxnId="{2117AFB1-079F-45B6-9D01-6066BBF1F417}">
      <dgm:prSet/>
      <dgm:spPr/>
      <dgm:t>
        <a:bodyPr/>
        <a:lstStyle/>
        <a:p>
          <a:endParaRPr lang="ru-RU"/>
        </a:p>
      </dgm:t>
    </dgm:pt>
    <dgm:pt modelId="{B821D830-1524-4107-A2FB-507563B4E864}" type="sibTrans" cxnId="{2117AFB1-079F-45B6-9D01-6066BBF1F417}">
      <dgm:prSet/>
      <dgm:spPr/>
      <dgm:t>
        <a:bodyPr/>
        <a:lstStyle/>
        <a:p>
          <a:endParaRPr lang="ru-RU"/>
        </a:p>
      </dgm:t>
    </dgm:pt>
    <dgm:pt modelId="{A2508991-F805-4012-A11B-D6F1321B4616}">
      <dgm:prSet phldrT="[Текст]" custT="1"/>
      <dgm:spPr>
        <a:solidFill>
          <a:srgbClr val="E2FAC2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300-ые номера вариантов </a:t>
          </a:r>
          <a:endParaRPr lang="ru-RU" sz="2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87986-4779-47D3-9885-3622776C445C}" type="parTrans" cxnId="{6A7FE02D-6AB1-410D-808C-A00EF031067D}">
      <dgm:prSet/>
      <dgm:spPr/>
      <dgm:t>
        <a:bodyPr/>
        <a:lstStyle/>
        <a:p>
          <a:endParaRPr lang="ru-RU"/>
        </a:p>
      </dgm:t>
    </dgm:pt>
    <dgm:pt modelId="{B583139F-B818-4ED0-AC67-80DBCB8BD1CE}" type="sibTrans" cxnId="{6A7FE02D-6AB1-410D-808C-A00EF031067D}">
      <dgm:prSet/>
      <dgm:spPr/>
      <dgm:t>
        <a:bodyPr/>
        <a:lstStyle/>
        <a:p>
          <a:endParaRPr lang="ru-RU"/>
        </a:p>
      </dgm:t>
    </dgm:pt>
    <dgm:pt modelId="{057B7F47-DD55-4973-BCD1-DCA7A23E4D33}">
      <dgm:prSet phldrT="[Текст]" custT="1"/>
      <dgm:spPr>
        <a:solidFill>
          <a:srgbClr val="F1FCFE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слепые обучающиеся, слабовидящие и </a:t>
          </a:r>
          <a:r>
            <a:rPr lang="ru-RU" sz="20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поздноослепшие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обучающиеся, владеющие шрифтом Брайля</a:t>
          </a:r>
          <a:endParaRPr lang="ru-RU" sz="20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D103F-A066-42C3-9CF6-363AB2E6B973}" type="parTrans" cxnId="{F0C55FDD-A0CE-425F-8EFD-79DB3F7E38DE}">
      <dgm:prSet/>
      <dgm:spPr/>
      <dgm:t>
        <a:bodyPr/>
        <a:lstStyle/>
        <a:p>
          <a:endParaRPr lang="ru-RU"/>
        </a:p>
      </dgm:t>
    </dgm:pt>
    <dgm:pt modelId="{333A6834-E7AE-4C6B-A22C-9B8D88F4C093}" type="sibTrans" cxnId="{F0C55FDD-A0CE-425F-8EFD-79DB3F7E38DE}">
      <dgm:prSet/>
      <dgm:spPr/>
      <dgm:t>
        <a:bodyPr/>
        <a:lstStyle/>
        <a:p>
          <a:endParaRPr lang="ru-RU"/>
        </a:p>
      </dgm:t>
    </dgm:pt>
    <dgm:pt modelId="{F72233E1-731E-4961-82BB-506468BFA8C0}">
      <dgm:prSet custT="1"/>
      <dgm:spPr>
        <a:solidFill>
          <a:srgbClr val="E2FAC2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200-ые номера вариантов</a:t>
          </a:r>
          <a:endParaRPr lang="ru-RU" sz="2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A74D0-5B9D-4C5C-967A-199A8CE88452}" type="parTrans" cxnId="{B4C986AF-74F3-49DB-850F-696D2099023C}">
      <dgm:prSet/>
      <dgm:spPr/>
      <dgm:t>
        <a:bodyPr/>
        <a:lstStyle/>
        <a:p>
          <a:endParaRPr lang="ru-RU"/>
        </a:p>
      </dgm:t>
    </dgm:pt>
    <dgm:pt modelId="{E415182C-02CB-4C15-8983-9986A2310C7D}" type="sibTrans" cxnId="{B4C986AF-74F3-49DB-850F-696D2099023C}">
      <dgm:prSet/>
      <dgm:spPr/>
      <dgm:t>
        <a:bodyPr/>
        <a:lstStyle/>
        <a:p>
          <a:endParaRPr lang="ru-RU"/>
        </a:p>
      </dgm:t>
    </dgm:pt>
    <dgm:pt modelId="{3353D587-AC61-4DE8-BE4F-E9C1AE00EC74}">
      <dgm:prSet custT="1"/>
      <dgm:spPr>
        <a:solidFill>
          <a:srgbClr val="F1FCFE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задержкой психического развития, обучающиеся по адаптированным основным образовательным программам</a:t>
          </a:r>
          <a:endParaRPr lang="ru-RU" sz="20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F76C5-BFE8-450E-B1FC-61689263C39F}" type="parTrans" cxnId="{5D989C76-BCFD-412C-99ED-9D7A0A066D44}">
      <dgm:prSet/>
      <dgm:spPr/>
      <dgm:t>
        <a:bodyPr/>
        <a:lstStyle/>
        <a:p>
          <a:endParaRPr lang="ru-RU"/>
        </a:p>
      </dgm:t>
    </dgm:pt>
    <dgm:pt modelId="{3C4AA226-D939-4145-9668-46A6907899D9}" type="sibTrans" cxnId="{5D989C76-BCFD-412C-99ED-9D7A0A066D44}">
      <dgm:prSet/>
      <dgm:spPr/>
      <dgm:t>
        <a:bodyPr/>
        <a:lstStyle/>
        <a:p>
          <a:endParaRPr lang="ru-RU"/>
        </a:p>
      </dgm:t>
    </dgm:pt>
    <dgm:pt modelId="{75DFF2B5-D9DE-4564-B00A-FD6243246CB4}">
      <dgm:prSet phldrT="[Текст]" custT="1"/>
      <dgm:spPr>
        <a:solidFill>
          <a:srgbClr val="F1FCFE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ОВЗ (за исключением участников с задержкой психического развития, обучающиеся по адаптированным основным образовательным программам)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D375F-271D-4FBD-B93B-268957B6A6BB}" type="parTrans" cxnId="{74A2202E-0DEB-4FA0-81EF-01AE58AF9793}">
      <dgm:prSet/>
      <dgm:spPr/>
      <dgm:t>
        <a:bodyPr/>
        <a:lstStyle/>
        <a:p>
          <a:endParaRPr lang="ru-RU"/>
        </a:p>
      </dgm:t>
    </dgm:pt>
    <dgm:pt modelId="{393654EA-DA28-431E-87B4-C2C3E108403B}" type="sibTrans" cxnId="{74A2202E-0DEB-4FA0-81EF-01AE58AF9793}">
      <dgm:prSet/>
      <dgm:spPr/>
      <dgm:t>
        <a:bodyPr/>
        <a:lstStyle/>
        <a:p>
          <a:endParaRPr lang="ru-RU"/>
        </a:p>
      </dgm:t>
    </dgm:pt>
    <dgm:pt modelId="{AF92E4E2-6DFD-4FEF-9D5E-7F6988A091E6}" type="pres">
      <dgm:prSet presAssocID="{7C1EC05A-4A85-4D97-BCFA-DD48F1B91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E7E8-A394-47AF-BE97-DEEB6739591D}" type="pres">
      <dgm:prSet presAssocID="{1D567C90-F8D4-4928-BE44-5BEF6E219E69}" presName="composite" presStyleCnt="0"/>
      <dgm:spPr/>
    </dgm:pt>
    <dgm:pt modelId="{BCAF4DB3-D04F-4AAA-8FF1-117DC3232003}" type="pres">
      <dgm:prSet presAssocID="{1D567C90-F8D4-4928-BE44-5BEF6E219E69}" presName="parTx" presStyleLbl="alignNode1" presStyleIdx="0" presStyleCnt="3" custFlipVert="0" custScaleX="115114" custScaleY="102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5B8F-8141-47AE-91D3-6087DFD35412}" type="pres">
      <dgm:prSet presAssocID="{1D567C90-F8D4-4928-BE44-5BEF6E219E69}" presName="desTx" presStyleLbl="alignAccFollowNode1" presStyleIdx="0" presStyleCnt="3" custScaleX="112815" custLinFactNeighborX="-1366" custLinFactNeighborY="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D678-6078-4996-8349-3FB98AEC5FCB}" type="pres">
      <dgm:prSet presAssocID="{4E0F0028-0B85-41E6-B4EA-1184E2AA0A26}" presName="space" presStyleCnt="0"/>
      <dgm:spPr/>
    </dgm:pt>
    <dgm:pt modelId="{F5A53032-2E7B-473F-BAFF-246D85AD1440}" type="pres">
      <dgm:prSet presAssocID="{F72233E1-731E-4961-82BB-506468BFA8C0}" presName="composite" presStyleCnt="0"/>
      <dgm:spPr/>
    </dgm:pt>
    <dgm:pt modelId="{F34DBF4C-4A6B-4F6C-8620-4010E61EEBF8}" type="pres">
      <dgm:prSet presAssocID="{F72233E1-731E-4961-82BB-506468BFA8C0}" presName="parTx" presStyleLbl="alignNode1" presStyleIdx="1" presStyleCnt="3" custScaleY="102498" custLinFactNeighborX="830" custLinFactNeighborY="-13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B360-D092-40FF-9231-8A600C5E891F}" type="pres">
      <dgm:prSet presAssocID="{F72233E1-731E-4961-82BB-506468BFA8C0}" presName="desTx" presStyleLbl="alignAccFollowNode1" presStyleIdx="1" presStyleCnt="3" custScaleY="95633" custLinFactNeighborX="830" custLinFactNeighborY="-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BADD-3D16-4FCF-BF68-93D2D100DAD1}" type="pres">
      <dgm:prSet presAssocID="{E415182C-02CB-4C15-8983-9986A2310C7D}" presName="space" presStyleCnt="0"/>
      <dgm:spPr/>
    </dgm:pt>
    <dgm:pt modelId="{AE169C5D-8DD5-480E-996D-319D00C4CFB4}" type="pres">
      <dgm:prSet presAssocID="{A2508991-F805-4012-A11B-D6F1321B4616}" presName="composite" presStyleCnt="0"/>
      <dgm:spPr/>
    </dgm:pt>
    <dgm:pt modelId="{DB5E53B5-BBE2-4AF8-B6D9-0475B7031C88}" type="pres">
      <dgm:prSet presAssocID="{A2508991-F805-4012-A11B-D6F1321B4616}" presName="parTx" presStyleLbl="alignNode1" presStyleIdx="2" presStyleCnt="3" custScaleY="105702" custLinFactNeighborX="-505" custLinFactNeighborY="-11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4A28-7267-4FE3-9656-76830CA9964C}" type="pres">
      <dgm:prSet presAssocID="{A2508991-F805-4012-A11B-D6F1321B4616}" presName="desTx" presStyleLbl="alignAccFollowNode1" presStyleIdx="2" presStyleCnt="3" custScaleY="9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D6EAE-B5A0-47B6-9EED-04BBAA0DA8AF}" type="presOf" srcId="{1D567C90-F8D4-4928-BE44-5BEF6E219E69}" destId="{BCAF4DB3-D04F-4AAA-8FF1-117DC3232003}" srcOrd="0" destOrd="0" presId="urn:microsoft.com/office/officeart/2005/8/layout/hList1"/>
    <dgm:cxn modelId="{1DA99D21-768A-49F1-9385-3FEBAB8FCDD2}" type="presOf" srcId="{057B7F47-DD55-4973-BCD1-DCA7A23E4D33}" destId="{67194A28-7267-4FE3-9656-76830CA9964C}" srcOrd="0" destOrd="0" presId="urn:microsoft.com/office/officeart/2005/8/layout/hList1"/>
    <dgm:cxn modelId="{C37DBC85-AB63-41D4-BE33-4912975049E0}" type="presOf" srcId="{7C1EC05A-4A85-4D97-BCFA-DD48F1B91F09}" destId="{AF92E4E2-6DFD-4FEF-9D5E-7F6988A091E6}" srcOrd="0" destOrd="0" presId="urn:microsoft.com/office/officeart/2005/8/layout/hList1"/>
    <dgm:cxn modelId="{74A2202E-0DEB-4FA0-81EF-01AE58AF9793}" srcId="{1D567C90-F8D4-4928-BE44-5BEF6E219E69}" destId="{75DFF2B5-D9DE-4564-B00A-FD6243246CB4}" srcOrd="1" destOrd="0" parTransId="{F57D375F-271D-4FBD-B93B-268957B6A6BB}" sibTransId="{393654EA-DA28-431E-87B4-C2C3E108403B}"/>
    <dgm:cxn modelId="{DDAE6A12-FA70-47BF-8F6E-654092DBB3E5}" type="presOf" srcId="{75DFF2B5-D9DE-4564-B00A-FD6243246CB4}" destId="{44835B8F-8141-47AE-91D3-6087DFD35412}" srcOrd="0" destOrd="1" presId="urn:microsoft.com/office/officeart/2005/8/layout/hList1"/>
    <dgm:cxn modelId="{786C47E2-443E-4F57-883D-454B4940E61C}" type="presOf" srcId="{F72233E1-731E-4961-82BB-506468BFA8C0}" destId="{F34DBF4C-4A6B-4F6C-8620-4010E61EEBF8}" srcOrd="0" destOrd="0" presId="urn:microsoft.com/office/officeart/2005/8/layout/hList1"/>
    <dgm:cxn modelId="{5D989C76-BCFD-412C-99ED-9D7A0A066D44}" srcId="{F72233E1-731E-4961-82BB-506468BFA8C0}" destId="{3353D587-AC61-4DE8-BE4F-E9C1AE00EC74}" srcOrd="0" destOrd="0" parTransId="{468F76C5-BFE8-450E-B1FC-61689263C39F}" sibTransId="{3C4AA226-D939-4145-9668-46A6907899D9}"/>
    <dgm:cxn modelId="{2117AFB1-079F-45B6-9D01-6066BBF1F417}" srcId="{1D567C90-F8D4-4928-BE44-5BEF6E219E69}" destId="{9EABF2F0-FFE2-41E8-B940-5136FF1AC5F6}" srcOrd="0" destOrd="0" parTransId="{701C3AC6-C8AD-49C8-BF4F-A7BDB6432A35}" sibTransId="{B821D830-1524-4107-A2FB-507563B4E864}"/>
    <dgm:cxn modelId="{B4C986AF-74F3-49DB-850F-696D2099023C}" srcId="{7C1EC05A-4A85-4D97-BCFA-DD48F1B91F09}" destId="{F72233E1-731E-4961-82BB-506468BFA8C0}" srcOrd="1" destOrd="0" parTransId="{9DFA74D0-5B9D-4C5C-967A-199A8CE88452}" sibTransId="{E415182C-02CB-4C15-8983-9986A2310C7D}"/>
    <dgm:cxn modelId="{6A7FE02D-6AB1-410D-808C-A00EF031067D}" srcId="{7C1EC05A-4A85-4D97-BCFA-DD48F1B91F09}" destId="{A2508991-F805-4012-A11B-D6F1321B4616}" srcOrd="2" destOrd="0" parTransId="{36F87986-4779-47D3-9885-3622776C445C}" sibTransId="{B583139F-B818-4ED0-AC67-80DBCB8BD1CE}"/>
    <dgm:cxn modelId="{F195B985-2A85-4BA7-AACE-183EC7E89E31}" srcId="{7C1EC05A-4A85-4D97-BCFA-DD48F1B91F09}" destId="{1D567C90-F8D4-4928-BE44-5BEF6E219E69}" srcOrd="0" destOrd="0" parTransId="{F6EFEBC8-1EBF-45AB-AFFE-D88064924178}" sibTransId="{4E0F0028-0B85-41E6-B4EA-1184E2AA0A26}"/>
    <dgm:cxn modelId="{1425D345-E75F-4989-BA07-78C93C2984A8}" type="presOf" srcId="{3353D587-AC61-4DE8-BE4F-E9C1AE00EC74}" destId="{AA38B360-D092-40FF-9231-8A600C5E891F}" srcOrd="0" destOrd="0" presId="urn:microsoft.com/office/officeart/2005/8/layout/hList1"/>
    <dgm:cxn modelId="{990F2D3C-2B11-4112-98F6-952E169F1C31}" type="presOf" srcId="{9EABF2F0-FFE2-41E8-B940-5136FF1AC5F6}" destId="{44835B8F-8141-47AE-91D3-6087DFD35412}" srcOrd="0" destOrd="0" presId="urn:microsoft.com/office/officeart/2005/8/layout/hList1"/>
    <dgm:cxn modelId="{1FED9907-43A4-497D-BE07-0BEDE382A15D}" type="presOf" srcId="{A2508991-F805-4012-A11B-D6F1321B4616}" destId="{DB5E53B5-BBE2-4AF8-B6D9-0475B7031C88}" srcOrd="0" destOrd="0" presId="urn:microsoft.com/office/officeart/2005/8/layout/hList1"/>
    <dgm:cxn modelId="{F0C55FDD-A0CE-425F-8EFD-79DB3F7E38DE}" srcId="{A2508991-F805-4012-A11B-D6F1321B4616}" destId="{057B7F47-DD55-4973-BCD1-DCA7A23E4D33}" srcOrd="0" destOrd="0" parTransId="{DBFD103F-A066-42C3-9CF6-363AB2E6B973}" sibTransId="{333A6834-E7AE-4C6B-A22C-9B8D88F4C093}"/>
    <dgm:cxn modelId="{F20E821E-0957-45EE-945F-735D94241D44}" type="presParOf" srcId="{AF92E4E2-6DFD-4FEF-9D5E-7F6988A091E6}" destId="{BAAFE7E8-A394-47AF-BE97-DEEB6739591D}" srcOrd="0" destOrd="0" presId="urn:microsoft.com/office/officeart/2005/8/layout/hList1"/>
    <dgm:cxn modelId="{1A71E635-4D67-4505-A2BB-BFFF68A534D3}" type="presParOf" srcId="{BAAFE7E8-A394-47AF-BE97-DEEB6739591D}" destId="{BCAF4DB3-D04F-4AAA-8FF1-117DC3232003}" srcOrd="0" destOrd="0" presId="urn:microsoft.com/office/officeart/2005/8/layout/hList1"/>
    <dgm:cxn modelId="{F3AD4039-8ED8-4ECA-ADFD-77C55E382C92}" type="presParOf" srcId="{BAAFE7E8-A394-47AF-BE97-DEEB6739591D}" destId="{44835B8F-8141-47AE-91D3-6087DFD35412}" srcOrd="1" destOrd="0" presId="urn:microsoft.com/office/officeart/2005/8/layout/hList1"/>
    <dgm:cxn modelId="{D824BADD-58AB-4EAC-9C0D-9ECB0A839FC5}" type="presParOf" srcId="{AF92E4E2-6DFD-4FEF-9D5E-7F6988A091E6}" destId="{2A5AD678-6078-4996-8349-3FB98AEC5FCB}" srcOrd="1" destOrd="0" presId="urn:microsoft.com/office/officeart/2005/8/layout/hList1"/>
    <dgm:cxn modelId="{B5F0704C-9A85-4490-9090-C2B10FD294DF}" type="presParOf" srcId="{AF92E4E2-6DFD-4FEF-9D5E-7F6988A091E6}" destId="{F5A53032-2E7B-473F-BAFF-246D85AD1440}" srcOrd="2" destOrd="0" presId="urn:microsoft.com/office/officeart/2005/8/layout/hList1"/>
    <dgm:cxn modelId="{497A8655-359A-42D8-8658-DB5A58750542}" type="presParOf" srcId="{F5A53032-2E7B-473F-BAFF-246D85AD1440}" destId="{F34DBF4C-4A6B-4F6C-8620-4010E61EEBF8}" srcOrd="0" destOrd="0" presId="urn:microsoft.com/office/officeart/2005/8/layout/hList1"/>
    <dgm:cxn modelId="{E1CD4D80-50AB-458F-9FAB-E639C283CC19}" type="presParOf" srcId="{F5A53032-2E7B-473F-BAFF-246D85AD1440}" destId="{AA38B360-D092-40FF-9231-8A600C5E891F}" srcOrd="1" destOrd="0" presId="urn:microsoft.com/office/officeart/2005/8/layout/hList1"/>
    <dgm:cxn modelId="{0FD1522A-B155-4227-A6CA-6E0A0468903B}" type="presParOf" srcId="{AF92E4E2-6DFD-4FEF-9D5E-7F6988A091E6}" destId="{208FBADD-3D16-4FCF-BF68-93D2D100DAD1}" srcOrd="3" destOrd="0" presId="urn:microsoft.com/office/officeart/2005/8/layout/hList1"/>
    <dgm:cxn modelId="{C86EB4F3-1FF3-44C8-9DB3-B812D4263D82}" type="presParOf" srcId="{AF92E4E2-6DFD-4FEF-9D5E-7F6988A091E6}" destId="{AE169C5D-8DD5-480E-996D-319D00C4CFB4}" srcOrd="4" destOrd="0" presId="urn:microsoft.com/office/officeart/2005/8/layout/hList1"/>
    <dgm:cxn modelId="{52574541-1F3D-4C40-8136-BBE0E60C34D5}" type="presParOf" srcId="{AE169C5D-8DD5-480E-996D-319D00C4CFB4}" destId="{DB5E53B5-BBE2-4AF8-B6D9-0475B7031C88}" srcOrd="0" destOrd="0" presId="urn:microsoft.com/office/officeart/2005/8/layout/hList1"/>
    <dgm:cxn modelId="{75C8D1F3-9588-4EFA-A37D-B21EDB8DFEF5}" type="presParOf" srcId="{AE169C5D-8DD5-480E-996D-319D00C4CFB4}" destId="{67194A28-7267-4FE3-9656-76830CA996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F4ABE-B70A-47AA-8EB6-3B02B4A0861F}">
      <dsp:nvSpPr>
        <dsp:cNvPr id="0" name=""/>
        <dsp:cNvSpPr/>
      </dsp:nvSpPr>
      <dsp:spPr>
        <a:xfrm rot="5400000">
          <a:off x="-338252" y="338252"/>
          <a:ext cx="2255019" cy="1578513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789256"/>
        <a:ext cx="1578513" cy="676506"/>
      </dsp:txXfrm>
    </dsp:sp>
    <dsp:sp modelId="{908089AF-C0A5-4F7B-A56E-9D683E51F576}">
      <dsp:nvSpPr>
        <dsp:cNvPr id="0" name=""/>
        <dsp:cNvSpPr/>
      </dsp:nvSpPr>
      <dsp:spPr>
        <a:xfrm rot="5400000">
          <a:off x="4538827" y="-2877655"/>
          <a:ext cx="1393339" cy="722239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типа, а также учреждений, исполняющих наказание в виде лишения свободы, несовершеннолетние лица, подозреваемые и обвиняемые, содержащиеся под стражей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24300" y="104889"/>
        <a:ext cx="7154378" cy="1257305"/>
      </dsp:txXfrm>
    </dsp:sp>
    <dsp:sp modelId="{5D4C497D-6F6F-445D-B879-3437E1A7DCBD}">
      <dsp:nvSpPr>
        <dsp:cNvPr id="0" name=""/>
        <dsp:cNvSpPr/>
      </dsp:nvSpPr>
      <dsp:spPr>
        <a:xfrm rot="5400000">
          <a:off x="-435076" y="2414024"/>
          <a:ext cx="2385494" cy="151534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736619"/>
        <a:ext cx="1515341" cy="870153"/>
      </dsp:txXfrm>
    </dsp:sp>
    <dsp:sp modelId="{6A4EB627-042C-4A16-8FFB-95B930D641BA}">
      <dsp:nvSpPr>
        <dsp:cNvPr id="0" name=""/>
        <dsp:cNvSpPr/>
      </dsp:nvSpPr>
      <dsp:spPr>
        <a:xfrm rot="5400000">
          <a:off x="4518584" y="-879916"/>
          <a:ext cx="1433823" cy="731396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обучающиеся – дети-инвалиды и инвалиды, освоившие образовательные программы основного общего образования</a:t>
          </a:r>
          <a:endParaRPr lang="ru-RU" sz="1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78513" y="2130148"/>
        <a:ext cx="7243973" cy="1293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F4DB3-D04F-4AAA-8FF1-117DC3232003}">
      <dsp:nvSpPr>
        <dsp:cNvPr id="0" name=""/>
        <dsp:cNvSpPr/>
      </dsp:nvSpPr>
      <dsp:spPr>
        <a:xfrm>
          <a:off x="10786" y="118655"/>
          <a:ext cx="2935249" cy="821791"/>
        </a:xfrm>
        <a:prstGeom prst="rect">
          <a:avLst/>
        </a:prstGeom>
        <a:solidFill>
          <a:srgbClr val="E2FAC2"/>
        </a:solidFill>
        <a:ln w="12700" cap="flat" cmpd="sng" algn="ctr">
          <a:solidFill>
            <a:srgbClr val="87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100-ые номера вариантов </a:t>
          </a:r>
          <a:endParaRPr lang="ru-RU" sz="22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86" y="118655"/>
        <a:ext cx="2935249" cy="821791"/>
      </dsp:txXfrm>
    </dsp:sp>
    <dsp:sp modelId="{44835B8F-8141-47AE-91D3-6087DFD35412}">
      <dsp:nvSpPr>
        <dsp:cNvPr id="0" name=""/>
        <dsp:cNvSpPr/>
      </dsp:nvSpPr>
      <dsp:spPr>
        <a:xfrm>
          <a:off x="5266" y="984031"/>
          <a:ext cx="2876628" cy="2854800"/>
        </a:xfrm>
        <a:prstGeom prst="rect">
          <a:avLst/>
        </a:prstGeom>
        <a:solidFill>
          <a:srgbClr val="F1FCFE">
            <a:alpha val="90000"/>
          </a:srgbClr>
        </a:solidFill>
        <a:ln w="12700" cap="flat" cmpd="sng" algn="ctr">
          <a:solidFill>
            <a:srgbClr val="B1B3B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ГВЭ без ОВЗ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ОВЗ (за исключением участников с задержкой психического развития, обучающиеся по адаптированным основным образовательным программам)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6" y="984031"/>
        <a:ext cx="2876628" cy="2854800"/>
      </dsp:txXfrm>
    </dsp:sp>
    <dsp:sp modelId="{F34DBF4C-4A6B-4F6C-8620-4010E61EEBF8}">
      <dsp:nvSpPr>
        <dsp:cNvPr id="0" name=""/>
        <dsp:cNvSpPr/>
      </dsp:nvSpPr>
      <dsp:spPr>
        <a:xfrm>
          <a:off x="3324181" y="102043"/>
          <a:ext cx="2549863" cy="817876"/>
        </a:xfrm>
        <a:prstGeom prst="rect">
          <a:avLst/>
        </a:prstGeom>
        <a:solidFill>
          <a:srgbClr val="E2FAC2"/>
        </a:solidFill>
        <a:ln w="12700" cap="flat" cmpd="sng" algn="ctr">
          <a:solidFill>
            <a:srgbClr val="87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200-ые номера вариантов</a:t>
          </a:r>
          <a:endParaRPr lang="ru-RU" sz="22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181" y="102043"/>
        <a:ext cx="2549863" cy="817876"/>
      </dsp:txXfrm>
    </dsp:sp>
    <dsp:sp modelId="{AA38B360-D092-40FF-9231-8A600C5E891F}">
      <dsp:nvSpPr>
        <dsp:cNvPr id="0" name=""/>
        <dsp:cNvSpPr/>
      </dsp:nvSpPr>
      <dsp:spPr>
        <a:xfrm>
          <a:off x="3324181" y="1004743"/>
          <a:ext cx="2549863" cy="2610906"/>
        </a:xfrm>
        <a:prstGeom prst="rect">
          <a:avLst/>
        </a:prstGeom>
        <a:solidFill>
          <a:srgbClr val="F1FCFE">
            <a:alpha val="90000"/>
          </a:srgbClr>
        </a:solidFill>
        <a:ln w="12700" cap="flat" cmpd="sng" algn="ctr">
          <a:solidFill>
            <a:srgbClr val="B1B3B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задержкой психического развития, обучающиеся по адаптированным основным образовательным программам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181" y="1004743"/>
        <a:ext cx="2549863" cy="2610906"/>
      </dsp:txXfrm>
    </dsp:sp>
    <dsp:sp modelId="{DB5E53B5-BBE2-4AF8-B6D9-0475B7031C88}">
      <dsp:nvSpPr>
        <dsp:cNvPr id="0" name=""/>
        <dsp:cNvSpPr/>
      </dsp:nvSpPr>
      <dsp:spPr>
        <a:xfrm>
          <a:off x="6196985" y="128160"/>
          <a:ext cx="2549863" cy="869807"/>
        </a:xfrm>
        <a:prstGeom prst="rect">
          <a:avLst/>
        </a:prstGeom>
        <a:solidFill>
          <a:srgbClr val="E2FAC2"/>
        </a:solidFill>
        <a:ln w="12700" cap="flat" cmpd="sng" algn="ctr">
          <a:solidFill>
            <a:srgbClr val="87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300-ые номера вариантов </a:t>
          </a:r>
          <a:endParaRPr lang="ru-RU" sz="22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6985" y="128160"/>
        <a:ext cx="2549863" cy="869807"/>
      </dsp:txXfrm>
    </dsp:sp>
    <dsp:sp modelId="{67194A28-7267-4FE3-9656-76830CA9964C}">
      <dsp:nvSpPr>
        <dsp:cNvPr id="0" name=""/>
        <dsp:cNvSpPr/>
      </dsp:nvSpPr>
      <dsp:spPr>
        <a:xfrm>
          <a:off x="6209861" y="1093905"/>
          <a:ext cx="2549863" cy="2565999"/>
        </a:xfrm>
        <a:prstGeom prst="rect">
          <a:avLst/>
        </a:prstGeom>
        <a:solidFill>
          <a:srgbClr val="F1FCFE">
            <a:alpha val="90000"/>
          </a:srgbClr>
        </a:solidFill>
        <a:ln w="12700" cap="flat" cmpd="sng" algn="ctr">
          <a:solidFill>
            <a:srgbClr val="B1B3B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слепые обучающиеся, слабовидящие и </a:t>
          </a:r>
          <a:r>
            <a:rPr lang="ru-RU" sz="2000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поздноослепшие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обучающиеся, владеющие шрифтом Брайля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9861" y="1093905"/>
        <a:ext cx="2549863" cy="256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8DF8A-351F-41BC-9A26-0AABE065019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9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EDFE3-F841-4DC7-875C-5C21DF74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8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29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6EB2-2C91-437F-8FBD-087DFC75250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7" y="3271104"/>
            <a:ext cx="7899052" cy="2676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29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6E5B-08E0-4A8D-B50F-5D77697D4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A716FE-812C-451B-910C-B4D5D040955E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0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A9720C-016B-4FB2-A0E8-EB001CCE673A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33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7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55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2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769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36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9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677863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42988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4605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87801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</a:pPr>
            <a:fld id="{2F7FB690-DF32-4E23-88CD-D4538FC01B88}" type="slidenum">
              <a:rPr kumimoji="0" lang="ru-RU" altLang="ru-RU" sz="110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hangingPunct="1">
                <a:spcBef>
                  <a:spcPct val="0"/>
                </a:spcBef>
              </a:pPr>
              <a:t>4</a:t>
            </a:fld>
            <a:endParaRPr kumimoji="0" lang="ru-RU" altLang="ru-RU" sz="110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792753" y="661988"/>
            <a:ext cx="4399853" cy="3435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521" tIns="41761" rIns="83521" bIns="4176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599627" y="4332288"/>
            <a:ext cx="4782991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3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32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677863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42988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4605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87801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</a:pPr>
            <a:fld id="{253DCD35-455A-4315-B469-239688E43A75}" type="slidenum">
              <a:rPr kumimoji="0" lang="ru-RU" altLang="ru-RU" sz="110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hangingPunct="1">
                <a:spcBef>
                  <a:spcPct val="0"/>
                </a:spcBef>
              </a:pPr>
              <a:t>40</a:t>
            </a:fld>
            <a:endParaRPr kumimoji="0" lang="ru-RU" altLang="ru-RU" sz="110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72688" y="456585"/>
            <a:ext cx="6512055" cy="23633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12" tIns="41756" rIns="83512" bIns="41756" anchor="ctr"/>
          <a:lstStyle/>
          <a:p>
            <a:endParaRPr lang="ru-RU" altLang="ru-RU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888329" y="2983020"/>
            <a:ext cx="7078423" cy="2812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677863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42988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4605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87801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</a:pPr>
            <a:fld id="{296D0EB5-8CA5-4D5C-BA89-D421859199B2}" type="slidenum">
              <a:rPr kumimoji="0" lang="ru-RU" altLang="ru-RU" sz="110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hangingPunct="1">
                <a:spcBef>
                  <a:spcPct val="0"/>
                </a:spcBef>
              </a:pPr>
              <a:t>41</a:t>
            </a:fld>
            <a:endParaRPr kumimoji="0" lang="ru-RU" altLang="ru-RU" sz="110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72688" y="456585"/>
            <a:ext cx="6512055" cy="23633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12" tIns="41756" rIns="83512" bIns="41756" anchor="ctr"/>
          <a:lstStyle/>
          <a:p>
            <a:endParaRPr lang="ru-RU" altLang="ru-RU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8329" y="2983020"/>
            <a:ext cx="7078423" cy="2812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83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52B0F1-19BA-489C-B32F-6DE487659F90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3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9CF695-3D40-4275-A92E-29D7B426E59B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3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41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1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2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3A522F-EEFA-42CA-95C0-78CC429F1D3D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52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3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AB5F90-1577-476B-9265-40046C52FD37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677863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42988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4605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87801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ECA97-E38A-4C5C-9133-7A42E41EE050}" type="slidenum">
              <a:rPr kumimoji="0" lang="ru-RU" altLang="ru-RU" sz="1300" smtClean="0"/>
              <a:pPr>
                <a:spcBef>
                  <a:spcPct val="0"/>
                </a:spcBef>
              </a:pPr>
              <a:t>5</a:t>
            </a:fld>
            <a:endParaRPr kumimoji="0"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558441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64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AF4A-ECAE-47AD-9D05-9C1577E1ADC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0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7EAFB-B962-4089-859B-3C94E55733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5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7DC25-E49B-4D72-8C10-C5A209935AA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7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965B2-C7A1-4323-8768-C501C8587B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4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97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5813" y="922338"/>
            <a:ext cx="3321050" cy="2492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1D14C-D2C1-4A8E-92ED-ADEA965C4E9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B4B8-D851-4153-8098-CFA20F17223A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5B59-AD5C-47F5-91B0-0E1DEA52C583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9869-1E9F-4822-B0E5-BC1D545CFEC0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059B-2B3F-4AF0-9D39-AFA9204DDD95}" type="datetime1">
              <a:rPr lang="en-US" smtClean="0"/>
              <a:t>4/26/2021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4C8-6E23-44AA-980A-93C889807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8446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9448-4789-42C3-A68D-78588384AF55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6574-D0D5-41E8-B4D3-D481106B9441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D20-7964-40E2-BA02-431A4BCDF3FB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41BF-1B43-44E9-AF1D-ED11AD55E744}" type="datetime1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B2A3-5FF8-44FB-B614-89490E530B18}" type="datetime1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EEE-FD89-4517-BCCE-40FD0BFA9448}" type="datetime1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3C93-D01C-4595-8335-0EC51F237558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FB55-349D-4F53-94A4-05EDA287615B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17B8-6A6C-41DE-858B-97835DAAF120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1072;&#1082;&#1090;%20&#1087;&#1088;&#1080;&#1077;&#1084;&#1072;%20&#1087;&#1077;&#1088;&#1077;&#1076;&#1072;&#1095;&#1080;%20&#1069;&#1052;%20&#1074;%20&#1055;&#1055;&#1069;.xlsx" TargetMode="External"/><Relationship Id="rId3" Type="http://schemas.openxmlformats.org/officeDocument/2006/relationships/image" Target="../media/image42.png"/><Relationship Id="rId7" Type="http://schemas.openxmlformats.org/officeDocument/2006/relationships/hyperlink" Target="&#1072;&#1087;&#1077;&#1083;&#1083;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72;&#1082;&#1090;%20&#1086;%20&#1076;&#1086;&#1089;&#1088;&#1086;&#1095;&#1085;&#1086;&#1084;%20&#1079;&#1072;&#1074;&#1077;&#1088;&#1096;&#1077;&#1085;&#1080;&#1080;.xlsx" TargetMode="External"/><Relationship Id="rId5" Type="http://schemas.openxmlformats.org/officeDocument/2006/relationships/hyperlink" Target="&#1072;&#1082;&#1090;%20&#1086;&#1073;%20&#1091;&#1076;&#1072;&#1083;&#1077;&#1085;&#1080;&#1080;.xlsx" TargetMode="External"/><Relationship Id="rId4" Type="http://schemas.openxmlformats.org/officeDocument/2006/relationships/hyperlink" Target="&#1087;&#1088;&#1086;&#1090;&#1086;&#1082;&#1086;&#1083;%20&#1087;&#1088;&#1086;&#1074;&#1077;&#1076;&#1077;&#1085;&#1080;&#1103;%20&#1043;&#1042;&#1069;%20&#1074;%20&#1055;&#1055;&#1069;.xls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microsoft.com/office/2007/relationships/hdphoto" Target="NUL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73660" y="2129342"/>
            <a:ext cx="738144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Организация </a:t>
            </a:r>
          </a:p>
          <a:p>
            <a:pPr algn="ct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проведения ГВЭ-9 в Пензенской области в 2021 году</a:t>
            </a:r>
            <a:endParaRPr lang="ru-RU" altLang="ru-RU" sz="36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72804" y="114040"/>
            <a:ext cx="81012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ДПО «Институт регионального развития Пензенской области»</a:t>
            </a:r>
          </a:p>
          <a:p>
            <a:pPr lvl="0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обработки информации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89269" y="57706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Марина Анатольевна, 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методист РЦОИ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144000" y="1357298"/>
            <a:ext cx="4320480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участников ГВЭ,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должны быть </a:t>
            </a:r>
            <a:r>
              <a:rPr lang="ru-RU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размещены компактно и изолированы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 помещений, используемых при проведении экзамена;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общественных наблюдателей;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организации питания участников с ОВЗ;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помещение для руководителя (Штаб ППЭ);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медицинского работника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214282" y="6047997"/>
            <a:ext cx="8786812" cy="571503"/>
            <a:chOff x="142844" y="6333730"/>
            <a:chExt cx="8858312" cy="571507"/>
          </a:xfrm>
        </p:grpSpPr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142844" y="6333733"/>
              <a:ext cx="8858312" cy="5715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531813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Помещения, не используемые для проведения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ГВЭ,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время проведения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экзаменов запираются и опечатываются</a:t>
              </a:r>
            </a:p>
          </p:txBody>
        </p:sp>
        <p:pic>
          <p:nvPicPr>
            <p:cNvPr id="15380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5" y="6333730"/>
              <a:ext cx="571500" cy="56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214282" y="5286388"/>
            <a:ext cx="8786812" cy="571500"/>
            <a:chOff x="142844" y="6286496"/>
            <a:chExt cx="8858312" cy="571504"/>
          </a:xfrm>
        </p:grpSpPr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142844" y="6286496"/>
              <a:ext cx="8858312" cy="5715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531813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Руководитель ОО, в помещениях которой организован ППЭ, во время экзамена находится  в штабе ППЭ</a:t>
              </a:r>
            </a:p>
          </p:txBody>
        </p:sp>
        <p:pic>
          <p:nvPicPr>
            <p:cNvPr id="1537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5" y="6294438"/>
              <a:ext cx="571500" cy="56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 bwMode="auto">
          <a:xfrm>
            <a:off x="4572000" y="785794"/>
            <a:ext cx="4464000" cy="44203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входа в ППЭ располагаются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44000" y="792000"/>
            <a:ext cx="4320480" cy="45318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располагаются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для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572000" y="1357299"/>
            <a:ext cx="4464000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0" rIns="72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помещения для хранения личных вещей участников ГВЭ, организаторов, медицинских работников, технических специалистов и ассистентов, оказывающих необходимую помощь участникам ГВЭ с ОВЗ, детям-инвалидам и инвалидам;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помещения для сопровождающих;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помещение для СМИ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Требования, предъявляемые к ППЭ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4857752" y="2925975"/>
            <a:ext cx="3786226" cy="992882"/>
            <a:chOff x="692156" y="1435017"/>
            <a:chExt cx="2808274" cy="14944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92156" y="1435017"/>
              <a:ext cx="2808274" cy="149444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0" bIns="64800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Телефонная связь </a:t>
              </a:r>
            </a:p>
          </p:txBody>
        </p:sp>
        <p:pic>
          <p:nvPicPr>
            <p:cNvPr id="7" name="Рисунок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7966" y="1646636"/>
              <a:ext cx="748873" cy="1182777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4788024" y="692696"/>
            <a:ext cx="3786201" cy="1785001"/>
            <a:chOff x="8274" y="3407040"/>
            <a:chExt cx="3323674" cy="178632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8274" y="3407040"/>
              <a:ext cx="3323674" cy="178632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Персональный компьютер с необходимым программным обеспечением</a:t>
              </a:r>
            </a:p>
          </p:txBody>
        </p:sp>
        <p:pic>
          <p:nvPicPr>
            <p:cNvPr id="10" name="Рисунок 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7828" y="4271777"/>
              <a:ext cx="960215" cy="840537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4" name="Группа 13"/>
          <p:cNvGrpSpPr/>
          <p:nvPr/>
        </p:nvGrpSpPr>
        <p:grpSpPr>
          <a:xfrm>
            <a:off x="4857752" y="4407168"/>
            <a:ext cx="3857082" cy="992882"/>
            <a:chOff x="6117110" y="1837870"/>
            <a:chExt cx="2884046" cy="51173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TextBox 11"/>
            <p:cNvSpPr txBox="1"/>
            <p:nvPr/>
          </p:nvSpPr>
          <p:spPr>
            <a:xfrm>
              <a:off x="6117110" y="1837870"/>
              <a:ext cx="2884046" cy="5117345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144000" bIns="50400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Принтер</a:t>
              </a:r>
              <a:r>
                <a:rPr lang="ru-RU" sz="2200" dirty="0" smtClean="0">
                  <a:solidFill>
                    <a:schemeClr val="tx1"/>
                  </a:solidFill>
                </a:rPr>
                <a:t> </a:t>
              </a:r>
              <a:endParaRPr lang="ru-RU" sz="2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Рисунок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52052" y="2518439"/>
              <a:ext cx="685904" cy="3520415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Группа 18"/>
          <p:cNvGrpSpPr/>
          <p:nvPr/>
        </p:nvGrpSpPr>
        <p:grpSpPr>
          <a:xfrm>
            <a:off x="391786" y="3774782"/>
            <a:ext cx="3929058" cy="2018520"/>
            <a:chOff x="4429124" y="4262816"/>
            <a:chExt cx="4214842" cy="1566469"/>
          </a:xfrm>
          <a:solidFill>
            <a:schemeClr val="bg1">
              <a:lumMod val="75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29124" y="4262816"/>
              <a:ext cx="4214842" cy="1388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bIns="72000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Сейф (металлический шкаф) для безопасного хранения ЭМ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8977" y="4817209"/>
              <a:ext cx="1168457" cy="1012076"/>
            </a:xfrm>
            <a:prstGeom prst="roundRect">
              <a:avLst>
                <a:gd name="adj" fmla="val 11548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265947" y="1507950"/>
            <a:ext cx="3929058" cy="956531"/>
            <a:chOff x="0" y="1071547"/>
            <a:chExt cx="3214710" cy="95653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TextBox 19"/>
            <p:cNvSpPr txBox="1"/>
            <p:nvPr/>
          </p:nvSpPr>
          <p:spPr>
            <a:xfrm>
              <a:off x="0" y="1071547"/>
              <a:ext cx="3214710" cy="956531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108000" bIns="50400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Рабочее место</a:t>
              </a:r>
            </a:p>
          </p:txBody>
        </p:sp>
        <p:pic>
          <p:nvPicPr>
            <p:cNvPr id="24" name="Рисунок 2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14546" y="1142984"/>
              <a:ext cx="911704" cy="785818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6" name="Прямоугольник 25"/>
          <p:cNvSpPr/>
          <p:nvPr/>
        </p:nvSpPr>
        <p:spPr bwMode="auto">
          <a:xfrm>
            <a:off x="0" y="0"/>
            <a:ext cx="9215438" cy="500063"/>
          </a:xfrm>
          <a:prstGeom prst="rect">
            <a:avLst/>
          </a:prstGeom>
          <a:blipFill dpi="0" rotWithShape="1">
            <a:blip r:embed="rId8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В штабе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ППЭ должны 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быть организованы:</a:t>
            </a:r>
          </a:p>
        </p:txBody>
      </p:sp>
    </p:spTree>
    <p:extLst>
      <p:ext uri="{BB962C8B-B14F-4D97-AF65-F5344CB8AC3E}">
        <p14:creationId xmlns:p14="http://schemas.microsoft.com/office/powerpoint/2010/main" val="32588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215438" cy="500063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В аудитории должны быть организованы:</a:t>
            </a:r>
          </a:p>
        </p:txBody>
      </p:sp>
      <p:pic>
        <p:nvPicPr>
          <p:cNvPr id="18444" name="Picture 2" descr="F:\аудитоор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59324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Овал 50"/>
          <p:cNvSpPr/>
          <p:nvPr/>
        </p:nvSpPr>
        <p:spPr>
          <a:xfrm>
            <a:off x="4427984" y="306896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3851920" y="4149080"/>
            <a:ext cx="571500" cy="285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3000364" y="571480"/>
            <a:ext cx="2714644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540000" bIns="540000" anchor="ctr" anchorCtr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раскладки и упаковки ЭМ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зоне видимости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камер видеонаблюдения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algn="l" defTabSz="2460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86117" y="3071812"/>
            <a:ext cx="500072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8454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143250"/>
            <a:ext cx="244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 bwMode="auto">
          <a:xfrm>
            <a:off x="6156176" y="1728000"/>
            <a:ext cx="2987640" cy="446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 рабочее место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(стол и стул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мест </a:t>
            </a: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с рекомендациями)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Табличка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аудитории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Видеонаблюдение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Куверты</a:t>
            </a: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 algn="l" defTabSz="2460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ручки</a:t>
            </a:r>
          </a:p>
          <a:p>
            <a:pPr defTabSz="246063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плакаты о запрете использования средств связи, электронно-вычислительной техники, фото, аудио и видеоаппаратуры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79512" y="5805264"/>
            <a:ext cx="2592288" cy="857820"/>
            <a:chOff x="517350" y="5835652"/>
            <a:chExt cx="2571768" cy="857820"/>
          </a:xfrm>
        </p:grpSpPr>
        <p:sp>
          <p:nvSpPr>
            <p:cNvPr id="29" name="TextBox 28"/>
            <p:cNvSpPr txBox="1"/>
            <p:nvPr/>
          </p:nvSpPr>
          <p:spPr>
            <a:xfrm>
              <a:off x="517350" y="5835652"/>
              <a:ext cx="2571768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Справочно-познавательная информация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623078" y="6051676"/>
              <a:ext cx="2378885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23078" y="5979668"/>
              <a:ext cx="2431730" cy="7138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61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14554"/>
            <a:ext cx="1071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771800" y="5733256"/>
            <a:ext cx="33123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шкафы в аудитории, внутренние двери в аудитории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обязательно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опечатываются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 например, лаборантская комната)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79512" y="548680"/>
            <a:ext cx="2664296" cy="11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540000" bIns="540000" anchor="ctr" anchorCtr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Отдельный стол для словарей </a:t>
            </a: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ГВЭ по русскому языку</a:t>
            </a:r>
          </a:p>
          <a:p>
            <a:pPr marL="95250" algn="l" defTabSz="2460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857884" y="571480"/>
            <a:ext cx="328611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>
              <a:defRPr/>
            </a:pP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ГВЭ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форме устанавливается аудиозаписывающая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аппаратура </a:t>
            </a:r>
          </a:p>
        </p:txBody>
      </p:sp>
    </p:spTree>
    <p:extLst>
      <p:ext uri="{BB962C8B-B14F-4D97-AF65-F5344CB8AC3E}">
        <p14:creationId xmlns:p14="http://schemas.microsoft.com/office/powerpoint/2010/main" val="14573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14282" y="1643050"/>
            <a:ext cx="878383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рабочие места для участников ГВЭ (с учетом состояния его здоровья)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места для всех работников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14282" y="785794"/>
            <a:ext cx="8783836" cy="69940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выполнены минимальные требования к процедуре  и технологии проведения ГИА: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14282" y="4143380"/>
            <a:ext cx="8783836" cy="1756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совмещении отдельных полномочий и обязанностей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член ГЭК может выполнять функционал руководителя ППЭ;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организатор может одновременно выполнять функции технического специалиста;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родитель участника ГВЭ может привлекаться в качестве ассистента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4282" y="2428868"/>
            <a:ext cx="8783836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согласованию с ГЭК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допускается совмещение отдельных полномочий и обязанностей лицами, привлекаемыми к проведению ГИА на дому,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родители участников экзаменов вправе привлекаться в качестве ассистентов (с обязательным внесением их в РИС, и распределением их в указанный ППЭ)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Требования, предъявляемые к ППЭ на дому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4282" y="6072206"/>
            <a:ext cx="8783836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ГВЭ, прибывают в ППЭ на дому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ранее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09.00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местному времени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14282" y="1428736"/>
            <a:ext cx="8786874" cy="4000528"/>
            <a:chOff x="214282" y="857232"/>
            <a:chExt cx="8786874" cy="400052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282" y="857232"/>
              <a:ext cx="8786874" cy="92869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РЦОИ автоматизировано посредством ПО РИС ГИА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4282" y="2214554"/>
              <a:ext cx="6000792" cy="12858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Участники с признаком «Специализированная рассадка» распределяются в аудитории, отдельные от аудиторий для участников без признака «Специализированная рассадка»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508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2214554"/>
              <a:ext cx="2631714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214282" y="3643314"/>
              <a:ext cx="6000792" cy="12144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Участники 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признаком «Специализированная рассадка», которые сдают ГВЭ по русскому языку в форме сочинения, изложения и диктанта, распределяются в разные аудитории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4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Рассадка участников ГВЭ осуществляется  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853"/>
            <a:ext cx="9144000" cy="725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3234" y="283097"/>
            <a:ext cx="8363902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800" b="1" dirty="0" err="1" smtClean="0">
                <a:solidFill>
                  <a:srgbClr val="C00000"/>
                </a:solidFill>
                <a:latin typeface="+mn-lt"/>
              </a:rPr>
              <a:t>Лица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привлекаемые 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к </a:t>
            </a:r>
            <a:r>
              <a:rPr sz="2800" b="1" spc="-4" dirty="0" err="1">
                <a:solidFill>
                  <a:srgbClr val="C00000"/>
                </a:solidFill>
                <a:latin typeface="+mn-lt"/>
              </a:rPr>
              <a:t>проведению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spc="-4" dirty="0" smtClean="0">
                <a:solidFill>
                  <a:srgbClr val="C00000"/>
                </a:solidFill>
                <a:latin typeface="+mn-lt"/>
              </a:rPr>
              <a:t>Г</a:t>
            </a:r>
            <a:r>
              <a:rPr lang="ru-RU" sz="2800" b="1" spc="-4" dirty="0" smtClean="0">
                <a:solidFill>
                  <a:srgbClr val="C00000"/>
                </a:solidFill>
                <a:latin typeface="+mn-lt"/>
              </a:rPr>
              <a:t>ВЭ в</a:t>
            </a:r>
            <a:r>
              <a:rPr sz="2800" b="1" spc="-94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ППЭ</a:t>
            </a:r>
          </a:p>
        </p:txBody>
      </p:sp>
      <p:sp>
        <p:nvSpPr>
          <p:cNvPr id="5" name="object 5"/>
          <p:cNvSpPr/>
          <p:nvPr/>
        </p:nvSpPr>
        <p:spPr>
          <a:xfrm>
            <a:off x="132016" y="995635"/>
            <a:ext cx="1264158" cy="87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417367" y="1010331"/>
            <a:ext cx="2742247" cy="577562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8580">
              <a:spcBef>
                <a:spcPts val="184"/>
              </a:spcBef>
            </a:pPr>
            <a:r>
              <a:rPr spc="-11" dirty="0">
                <a:latin typeface="Times New Roman"/>
                <a:cs typeface="Times New Roman"/>
              </a:rPr>
              <a:t>руководитель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8" dirty="0">
                <a:latin typeface="Times New Roman"/>
                <a:cs typeface="Times New Roman"/>
              </a:rPr>
              <a:t>организаторы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ППЭ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9869" y="925917"/>
            <a:ext cx="1044131" cy="1188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4244005" y="867503"/>
            <a:ext cx="4001929" cy="578523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68104">
              <a:spcBef>
                <a:spcPts val="191"/>
              </a:spcBef>
            </a:pPr>
            <a:r>
              <a:rPr spc="-11" dirty="0">
                <a:latin typeface="Times New Roman"/>
                <a:cs typeface="Times New Roman"/>
              </a:rPr>
              <a:t>руководитель </a:t>
            </a:r>
            <a:r>
              <a:rPr spc="-4" dirty="0">
                <a:latin typeface="Times New Roman"/>
                <a:cs typeface="Times New Roman"/>
              </a:rPr>
              <a:t>ОО, на </a:t>
            </a:r>
            <a:r>
              <a:rPr dirty="0">
                <a:latin typeface="Times New Roman"/>
                <a:cs typeface="Times New Roman"/>
              </a:rPr>
              <a:t>базе </a:t>
            </a:r>
            <a:r>
              <a:rPr spc="-19" dirty="0">
                <a:latin typeface="Times New Roman"/>
                <a:cs typeface="Times New Roman"/>
              </a:rPr>
              <a:t>которой </a:t>
            </a:r>
            <a:r>
              <a:rPr spc="-4" dirty="0">
                <a:latin typeface="Times New Roman"/>
                <a:cs typeface="Times New Roman"/>
              </a:rPr>
              <a:t>организован</a:t>
            </a:r>
            <a:r>
              <a:rPr spc="-8" dirty="0">
                <a:latin typeface="Times New Roman"/>
                <a:cs typeface="Times New Roman"/>
              </a:rPr>
              <a:t> ППЭ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016" y="1938243"/>
            <a:ext cx="1114424" cy="134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321305" y="2366208"/>
            <a:ext cx="1339305" cy="301044"/>
          </a:xfrm>
          <a:prstGeom prst="rect">
            <a:avLst/>
          </a:prstGeom>
          <a:ln w="19812">
            <a:solidFill>
              <a:srgbClr val="00AF5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7628">
              <a:spcBef>
                <a:spcPts val="188"/>
              </a:spcBef>
            </a:pPr>
            <a:r>
              <a:rPr lang="ru-RU" spc="-4" dirty="0" smtClean="0">
                <a:latin typeface="Times New Roman"/>
                <a:cs typeface="Times New Roman"/>
              </a:rPr>
              <a:t>Ч</a:t>
            </a:r>
            <a:r>
              <a:rPr spc="-4" dirty="0" err="1" smtClean="0">
                <a:latin typeface="Times New Roman"/>
                <a:cs typeface="Times New Roman"/>
              </a:rPr>
              <a:t>лен</a:t>
            </a:r>
            <a:r>
              <a:rPr lang="ru-RU" spc="-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ГЭК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20229" y="1719582"/>
            <a:ext cx="1264157" cy="1108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4244005" y="1566031"/>
            <a:ext cx="3871295" cy="301524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68580">
              <a:spcBef>
                <a:spcPts val="191"/>
              </a:spcBef>
            </a:pPr>
            <a:r>
              <a:rPr dirty="0">
                <a:latin typeface="Times New Roman"/>
                <a:cs typeface="Times New Roman"/>
              </a:rPr>
              <a:t>технические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специалисты</a:t>
            </a:r>
          </a:p>
        </p:txBody>
      </p:sp>
      <p:sp>
        <p:nvSpPr>
          <p:cNvPr id="13" name="object 13"/>
          <p:cNvSpPr/>
          <p:nvPr/>
        </p:nvSpPr>
        <p:spPr>
          <a:xfrm>
            <a:off x="21716" y="3439977"/>
            <a:ext cx="1186433" cy="1306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1120328" y="3546196"/>
            <a:ext cx="2851784" cy="579005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7628">
              <a:spcBef>
                <a:spcPts val="195"/>
              </a:spcBef>
            </a:pPr>
            <a:r>
              <a:rPr spc="-8" dirty="0">
                <a:latin typeface="Times New Roman"/>
                <a:cs typeface="Times New Roman"/>
              </a:rPr>
              <a:t>медицинские </a:t>
            </a:r>
            <a:r>
              <a:rPr spc="-4" dirty="0">
                <a:latin typeface="Times New Roman"/>
                <a:cs typeface="Times New Roman"/>
              </a:rPr>
              <a:t>работники,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ассистенты</a:t>
            </a:r>
          </a:p>
        </p:txBody>
      </p:sp>
      <p:sp>
        <p:nvSpPr>
          <p:cNvPr id="15" name="object 15"/>
          <p:cNvSpPr/>
          <p:nvPr/>
        </p:nvSpPr>
        <p:spPr>
          <a:xfrm>
            <a:off x="8103870" y="3106674"/>
            <a:ext cx="993266" cy="1443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4159613" y="3106490"/>
            <a:ext cx="4020121" cy="853984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marL="69056" marR="335756">
              <a:lnSpc>
                <a:spcPct val="98900"/>
              </a:lnSpc>
              <a:spcBef>
                <a:spcPts val="244"/>
              </a:spcBef>
            </a:pPr>
            <a:r>
              <a:rPr spc="-11" dirty="0">
                <a:latin typeface="Times New Roman"/>
                <a:cs typeface="Times New Roman"/>
              </a:rPr>
              <a:t>сотрудники, </a:t>
            </a:r>
            <a:r>
              <a:rPr dirty="0">
                <a:latin typeface="Times New Roman"/>
                <a:cs typeface="Times New Roman"/>
              </a:rPr>
              <a:t>осуществляющие  </a:t>
            </a:r>
            <a:r>
              <a:rPr spc="-8" dirty="0">
                <a:latin typeface="Times New Roman"/>
                <a:cs typeface="Times New Roman"/>
              </a:rPr>
              <a:t>охрану </a:t>
            </a:r>
            <a:r>
              <a:rPr spc="-4" dirty="0">
                <a:latin typeface="Times New Roman"/>
                <a:cs typeface="Times New Roman"/>
              </a:rPr>
              <a:t>правопорядка </a:t>
            </a:r>
            <a:r>
              <a:rPr dirty="0">
                <a:latin typeface="Times New Roman"/>
                <a:cs typeface="Times New Roman"/>
              </a:rPr>
              <a:t>и (или)  </a:t>
            </a:r>
            <a:r>
              <a:rPr spc="-11" dirty="0">
                <a:latin typeface="Times New Roman"/>
                <a:cs typeface="Times New Roman"/>
              </a:rPr>
              <a:t>сотрудники </a:t>
            </a:r>
            <a:r>
              <a:rPr spc="-23" dirty="0">
                <a:latin typeface="Times New Roman"/>
                <a:cs typeface="Times New Roman"/>
              </a:rPr>
              <a:t>ОВД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(полиции)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39178" y="4363824"/>
            <a:ext cx="1921383" cy="11864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4244004" y="4461435"/>
            <a:ext cx="3855865" cy="450284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9529" rIns="0" bIns="0" rtlCol="0">
            <a:spAutoFit/>
          </a:bodyPr>
          <a:lstStyle/>
          <a:p>
            <a:pPr marL="68580" marR="166211">
              <a:lnSpc>
                <a:spcPts val="1583"/>
              </a:lnSpc>
              <a:spcBef>
                <a:spcPts val="311"/>
              </a:spcBef>
            </a:pPr>
            <a:r>
              <a:rPr spc="-4" dirty="0">
                <a:latin typeface="Times New Roman"/>
                <a:cs typeface="Times New Roman"/>
              </a:rPr>
              <a:t>представители ОО, сопровождающие  </a:t>
            </a:r>
            <a:r>
              <a:rPr spc="-8" dirty="0">
                <a:latin typeface="Times New Roman"/>
                <a:cs typeface="Times New Roman"/>
              </a:rPr>
              <a:t>участников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ГИА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74711" y="2114550"/>
            <a:ext cx="1085850" cy="896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244005" y="2228829"/>
            <a:ext cx="3935730" cy="305982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433" rIns="0" bIns="0" rtlCol="0">
            <a:spAutoFit/>
          </a:bodyPr>
          <a:lstStyle/>
          <a:p>
            <a:pPr marL="67628" marR="143828">
              <a:lnSpc>
                <a:spcPct val="99100"/>
              </a:lnSpc>
              <a:spcBef>
                <a:spcPts val="248"/>
              </a:spcBef>
            </a:pPr>
            <a:r>
              <a:rPr spc="-8" dirty="0" err="1" smtClean="0">
                <a:latin typeface="Times New Roman"/>
                <a:cs typeface="Times New Roman"/>
              </a:rPr>
              <a:t>экзаменатор-собеседник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016" y="5647869"/>
            <a:ext cx="8869140" cy="104257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 всех лиц осуществляется только при наличии у них документов, удостоверяющих их личность, и наличия их в  форме ППЭ-07 ГВЭ «Список работников ППЭ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общественных наблюдателей»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8078" y="4451534"/>
            <a:ext cx="1434419" cy="10987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95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964"/>
            <a:ext cx="9144000" cy="82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0" y="1633359"/>
            <a:ext cx="1141952" cy="155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22484" y="4907958"/>
            <a:ext cx="1019124" cy="1107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245010" y="1509557"/>
            <a:ext cx="2712628" cy="200968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8584" indent="-89535">
              <a:lnSpc>
                <a:spcPct val="150000"/>
              </a:lnSpc>
              <a:spcBef>
                <a:spcPts val="71"/>
              </a:spcBef>
              <a:buChar char="-"/>
              <a:tabLst>
                <a:tab pos="99060" algn="l"/>
              </a:tabLst>
            </a:pPr>
            <a:r>
              <a:rPr sz="2000" spc="-8" dirty="0">
                <a:latin typeface="Times New Roman"/>
                <a:cs typeface="Times New Roman"/>
              </a:rPr>
              <a:t>штатный </a:t>
            </a:r>
            <a:r>
              <a:rPr sz="2000" spc="-15" dirty="0">
                <a:latin typeface="Times New Roman"/>
                <a:cs typeface="Times New Roman"/>
              </a:rPr>
              <a:t>сотрудник</a:t>
            </a:r>
            <a:r>
              <a:rPr sz="2000" spc="3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ОО;</a:t>
            </a:r>
            <a:endParaRPr sz="2000" dirty="0">
              <a:latin typeface="Times New Roman"/>
              <a:cs typeface="Times New Roman"/>
            </a:endParaRPr>
          </a:p>
          <a:p>
            <a:pPr marL="98584" indent="-89535">
              <a:buChar char="-"/>
              <a:tabLst>
                <a:tab pos="99060" algn="l"/>
              </a:tabLst>
            </a:pPr>
            <a:r>
              <a:rPr sz="2000" spc="-8" dirty="0">
                <a:latin typeface="Times New Roman"/>
                <a:cs typeface="Times New Roman"/>
              </a:rPr>
              <a:t>родитель участника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ГИА;</a:t>
            </a:r>
            <a:endParaRPr sz="2000" dirty="0">
              <a:latin typeface="Times New Roman"/>
              <a:cs typeface="Times New Roman"/>
            </a:endParaRPr>
          </a:p>
          <a:p>
            <a:pPr marL="98584" indent="-89535">
              <a:lnSpc>
                <a:spcPct val="150000"/>
              </a:lnSpc>
              <a:buChar char="-"/>
              <a:tabLst>
                <a:tab pos="99060" algn="l"/>
              </a:tabLst>
            </a:pPr>
            <a:r>
              <a:rPr sz="2000" spc="-4" dirty="0">
                <a:latin typeface="Times New Roman"/>
                <a:cs typeface="Times New Roman"/>
              </a:rPr>
              <a:t>социальный</a:t>
            </a:r>
            <a:r>
              <a:rPr sz="2000" spc="26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работник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7528" y="4758019"/>
            <a:ext cx="7323660" cy="140695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8584" indent="-89535">
              <a:lnSpc>
                <a:spcPct val="150000"/>
              </a:lnSpc>
              <a:buChar char="-"/>
              <a:tabLst>
                <a:tab pos="99060" algn="l"/>
              </a:tabLst>
            </a:pPr>
            <a:r>
              <a:rPr lang="ru-RU" sz="2000" spc="-4" dirty="0" smtClean="0">
                <a:latin typeface="Times New Roman"/>
                <a:cs typeface="Times New Roman"/>
              </a:rPr>
              <a:t>учителя, </a:t>
            </a:r>
            <a:r>
              <a:rPr lang="ru-RU" sz="2000" spc="-11" dirty="0" smtClean="0">
                <a:latin typeface="Times New Roman"/>
                <a:cs typeface="Times New Roman"/>
              </a:rPr>
              <a:t>обучающие </a:t>
            </a:r>
            <a:r>
              <a:rPr lang="ru-RU" sz="2000" spc="-8" dirty="0" smtClean="0">
                <a:latin typeface="Times New Roman"/>
                <a:cs typeface="Times New Roman"/>
              </a:rPr>
              <a:t>данного участника</a:t>
            </a:r>
            <a:r>
              <a:rPr lang="ru-RU" sz="2000" spc="105" dirty="0" smtClean="0">
                <a:latin typeface="Times New Roman"/>
                <a:cs typeface="Times New Roman"/>
              </a:rPr>
              <a:t> </a:t>
            </a:r>
            <a:r>
              <a:rPr lang="ru-RU" sz="2000" spc="-8" dirty="0" smtClean="0">
                <a:latin typeface="Times New Roman"/>
                <a:cs typeface="Times New Roman"/>
              </a:rPr>
              <a:t>ГИА</a:t>
            </a:r>
          </a:p>
          <a:p>
            <a:pPr marL="98584" indent="-89535">
              <a:lnSpc>
                <a:spcPct val="150000"/>
              </a:lnSpc>
              <a:spcBef>
                <a:spcPts val="71"/>
              </a:spcBef>
              <a:buChar char="-"/>
              <a:tabLst>
                <a:tab pos="99060" algn="l"/>
              </a:tabLst>
            </a:pPr>
            <a:r>
              <a:rPr lang="ru-RU" sz="2000" spc="-4" dirty="0" smtClean="0">
                <a:latin typeface="Times New Roman"/>
                <a:cs typeface="Times New Roman"/>
              </a:rPr>
              <a:t>специалисты по </a:t>
            </a:r>
            <a:r>
              <a:rPr lang="ru-RU" sz="2000" spc="-23" dirty="0" smtClean="0">
                <a:latin typeface="Times New Roman"/>
                <a:cs typeface="Times New Roman"/>
              </a:rPr>
              <a:t>предмету, </a:t>
            </a:r>
            <a:r>
              <a:rPr lang="ru-RU" sz="2000" spc="-4" dirty="0" smtClean="0">
                <a:latin typeface="Times New Roman"/>
                <a:cs typeface="Times New Roman"/>
              </a:rPr>
              <a:t>по </a:t>
            </a:r>
            <a:r>
              <a:rPr lang="ru-RU" sz="2000" spc="-19" dirty="0" smtClean="0">
                <a:latin typeface="Times New Roman"/>
                <a:cs typeface="Times New Roman"/>
              </a:rPr>
              <a:t>которому </a:t>
            </a:r>
            <a:r>
              <a:rPr lang="ru-RU" sz="2000" spc="-8" dirty="0" smtClean="0">
                <a:latin typeface="Times New Roman"/>
                <a:cs typeface="Times New Roman"/>
              </a:rPr>
              <a:t>проводится </a:t>
            </a:r>
            <a:r>
              <a:rPr lang="ru-RU" sz="2000" spc="-4" dirty="0" smtClean="0">
                <a:latin typeface="Times New Roman"/>
                <a:cs typeface="Times New Roman"/>
              </a:rPr>
              <a:t>ГВЭ в </a:t>
            </a:r>
            <a:r>
              <a:rPr lang="ru-RU" sz="2000" spc="-15" dirty="0" smtClean="0">
                <a:latin typeface="Times New Roman"/>
                <a:cs typeface="Times New Roman"/>
              </a:rPr>
              <a:t>этот</a:t>
            </a:r>
            <a:r>
              <a:rPr lang="ru-RU" sz="2000" spc="172" dirty="0" smtClean="0">
                <a:latin typeface="Times New Roman"/>
                <a:cs typeface="Times New Roman"/>
              </a:rPr>
              <a:t> </a:t>
            </a:r>
            <a:r>
              <a:rPr lang="ru-RU" sz="2000" spc="-4" dirty="0" smtClean="0">
                <a:latin typeface="Times New Roman"/>
                <a:cs typeface="Times New Roman"/>
              </a:rPr>
              <a:t>день;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0" y="1768387"/>
            <a:ext cx="4397693" cy="180046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8584" indent="-89535">
              <a:lnSpc>
                <a:spcPct val="150000"/>
              </a:lnSpc>
              <a:spcBef>
                <a:spcPts val="71"/>
              </a:spcBef>
              <a:buChar char="-"/>
              <a:tabLst>
                <a:tab pos="99060" algn="l"/>
              </a:tabLst>
            </a:pPr>
            <a:r>
              <a:rPr sz="2000" spc="-8" dirty="0">
                <a:latin typeface="Times New Roman"/>
                <a:cs typeface="Times New Roman"/>
              </a:rPr>
              <a:t>обязательное </a:t>
            </a:r>
            <a:r>
              <a:rPr sz="2000" dirty="0">
                <a:latin typeface="Times New Roman"/>
                <a:cs typeface="Times New Roman"/>
              </a:rPr>
              <a:t>внесение </a:t>
            </a:r>
            <a:r>
              <a:rPr sz="2000" spc="-8" dirty="0">
                <a:latin typeface="Times New Roman"/>
                <a:cs typeface="Times New Roman"/>
              </a:rPr>
              <a:t>сведений </a:t>
            </a:r>
            <a:r>
              <a:rPr sz="2000" spc="-4" dirty="0">
                <a:latin typeface="Times New Roman"/>
                <a:cs typeface="Times New Roman"/>
              </a:rPr>
              <a:t>об </a:t>
            </a:r>
            <a:r>
              <a:rPr sz="2000" spc="-8" dirty="0">
                <a:latin typeface="Times New Roman"/>
                <a:cs typeface="Times New Roman"/>
              </a:rPr>
              <a:t>этих работниках </a:t>
            </a:r>
            <a:r>
              <a:rPr sz="2000" spc="-4" dirty="0">
                <a:latin typeface="Times New Roman"/>
                <a:cs typeface="Times New Roman"/>
              </a:rPr>
              <a:t>в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РИС;</a:t>
            </a:r>
            <a:endParaRPr sz="2000" dirty="0">
              <a:latin typeface="Times New Roman"/>
              <a:cs typeface="Times New Roman"/>
            </a:endParaRPr>
          </a:p>
          <a:p>
            <a:pPr marL="98584" indent="-89535">
              <a:lnSpc>
                <a:spcPct val="150000"/>
              </a:lnSpc>
              <a:buChar char="-"/>
              <a:tabLst>
                <a:tab pos="99060" algn="l"/>
              </a:tabLst>
            </a:pPr>
            <a:r>
              <a:rPr sz="2000" spc="-4" dirty="0">
                <a:latin typeface="Times New Roman"/>
                <a:cs typeface="Times New Roman"/>
              </a:rPr>
              <a:t>в </a:t>
            </a:r>
            <a:r>
              <a:rPr sz="2000" spc="-19" dirty="0">
                <a:latin typeface="Times New Roman"/>
                <a:cs typeface="Times New Roman"/>
              </a:rPr>
              <a:t>аудиториях </a:t>
            </a:r>
            <a:r>
              <a:rPr sz="2000" spc="-8" dirty="0">
                <a:latin typeface="Times New Roman"/>
                <a:cs typeface="Times New Roman"/>
              </a:rPr>
              <a:t>должны </a:t>
            </a:r>
            <a:r>
              <a:rPr sz="2000" spc="-4" dirty="0">
                <a:latin typeface="Times New Roman"/>
                <a:cs typeface="Times New Roman"/>
              </a:rPr>
              <a:t>быть </a:t>
            </a:r>
            <a:r>
              <a:rPr sz="2000" spc="-8" dirty="0">
                <a:latin typeface="Times New Roman"/>
                <a:cs typeface="Times New Roman"/>
              </a:rPr>
              <a:t>предусмотрены </a:t>
            </a:r>
            <a:r>
              <a:rPr sz="2000" spc="4" dirty="0">
                <a:latin typeface="Times New Roman"/>
                <a:cs typeface="Times New Roman"/>
              </a:rPr>
              <a:t>места </a:t>
            </a:r>
            <a:r>
              <a:rPr sz="2000" spc="-4" dirty="0">
                <a:latin typeface="Times New Roman"/>
                <a:cs typeface="Times New Roman"/>
              </a:rPr>
              <a:t>для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ассистентов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80187" y="2121496"/>
            <a:ext cx="584644" cy="692944"/>
          </a:xfrm>
          <a:custGeom>
            <a:avLst/>
            <a:gdLst/>
            <a:ahLst/>
            <a:cxnLst/>
            <a:rect l="l" t="t" r="r" b="b"/>
            <a:pathLst>
              <a:path w="300354" h="923925">
                <a:moveTo>
                  <a:pt x="0" y="230885"/>
                </a:moveTo>
                <a:lnTo>
                  <a:pt x="150113" y="230885"/>
                </a:lnTo>
                <a:lnTo>
                  <a:pt x="150113" y="0"/>
                </a:lnTo>
                <a:lnTo>
                  <a:pt x="300227" y="461771"/>
                </a:lnTo>
                <a:lnTo>
                  <a:pt x="150113" y="923543"/>
                </a:lnTo>
                <a:lnTo>
                  <a:pt x="150113" y="692657"/>
                </a:lnTo>
                <a:lnTo>
                  <a:pt x="0" y="692657"/>
                </a:lnTo>
                <a:lnTo>
                  <a:pt x="0" y="23088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3922" y="395064"/>
            <a:ext cx="8850078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2800" b="1" dirty="0" err="1" smtClean="0">
                <a:solidFill>
                  <a:srgbClr val="C00000"/>
                </a:solidFill>
                <a:latin typeface="+mn-lt"/>
              </a:rPr>
              <a:t>Лица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привлекаемые 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к </a:t>
            </a:r>
            <a:r>
              <a:rPr sz="2800" b="1" spc="-4" dirty="0" err="1">
                <a:solidFill>
                  <a:srgbClr val="C00000"/>
                </a:solidFill>
                <a:latin typeface="+mn-lt"/>
              </a:rPr>
              <a:t>проведению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spc="-4" dirty="0" smtClean="0">
                <a:solidFill>
                  <a:srgbClr val="C00000"/>
                </a:solidFill>
                <a:latin typeface="+mn-lt"/>
              </a:rPr>
              <a:t>ГВЭ</a:t>
            </a:r>
            <a:r>
              <a:rPr sz="2800" b="1" spc="-4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в</a:t>
            </a:r>
            <a:r>
              <a:rPr sz="2800" b="1" spc="-94" dirty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spc="-4" dirty="0">
                <a:solidFill>
                  <a:srgbClr val="C00000"/>
                </a:solidFill>
                <a:latin typeface="+mn-lt"/>
              </a:rPr>
              <a:t>ППЭ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2484" y="1047307"/>
            <a:ext cx="867870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0113" algn="ctr">
              <a:spcBef>
                <a:spcPts val="75"/>
              </a:spcBef>
            </a:pPr>
            <a:r>
              <a:rPr sz="2400" b="1" spc="-8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Ассистенты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0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2" name="Рисунок 11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15909" y="911923"/>
            <a:ext cx="7547020" cy="4129502"/>
          </a:xfrm>
          <a:prstGeom prst="roundRect">
            <a:avLst/>
          </a:prstGeom>
          <a:solidFill>
            <a:srgbClr val="E2FAC2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301719" y="813648"/>
            <a:ext cx="727105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9"/>
              </a:spcAft>
            </a:pP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Ассистенты оказывают участникам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ГВЭ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ОВЗ необходимую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техническую помощь с учетом их индивидуальных особенностей: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при чтении и оформлении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заданий;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 ответов участника в бланки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ответов; 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 в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перемещении и расположении участникам на рабочем месте;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помощи в фиксации положения тела, ручки в кисти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руки;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вызов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медперсонала;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неотложной медицинской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помощи;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buFont typeface="Wingdings" panose="05000000000000000000" pitchFamily="2" charset="2"/>
              <a:buChar char="ü"/>
            </a:pPr>
            <a:r>
              <a:rPr lang="ru-RU" sz="2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в общении с сотрудниками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ППЭ.</a:t>
            </a:r>
            <a:endParaRPr lang="ru-RU" sz="2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8808" y="160714"/>
            <a:ext cx="8229600" cy="652934"/>
          </a:xfrm>
        </p:spPr>
        <p:txBody>
          <a:bodyPr>
            <a:noAutofit/>
          </a:bodyPr>
          <a:lstStyle/>
          <a:p>
            <a:pPr lvl="0" algn="ctr"/>
            <a:r>
              <a:rPr lang="ru-RU" sz="2400" b="1" cap="all" dirty="0">
                <a:solidFill>
                  <a:srgbClr val="C00000"/>
                </a:solidFill>
                <a:latin typeface="+mn-lt"/>
              </a:rPr>
              <a:t>Функциональные обязанности ассистентов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396" y="5214079"/>
            <a:ext cx="6830203" cy="1491067"/>
          </a:xfrm>
          <a:prstGeom prst="roundRect">
            <a:avLst/>
          </a:prstGeom>
          <a:noFill/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!!! Перенос ответов участника </a:t>
            </a:r>
          </a:p>
          <a:p>
            <a:pPr algn="ctr"/>
            <a:r>
              <a:rPr lang="ru-RU" sz="2400" b="1" i="1" dirty="0" smtClean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ГВЭ-9 </a:t>
            </a:r>
            <a:r>
              <a:rPr lang="ru-RU" sz="2400" b="1" i="1" dirty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стандартные бланки ответов осуществляется ассистентом </a:t>
            </a:r>
            <a:r>
              <a:rPr lang="ru-RU" sz="2400" b="1" i="1" dirty="0" smtClean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присутствии </a:t>
            </a:r>
            <a:r>
              <a:rPr lang="ru-RU" sz="2400" b="1" i="1" dirty="0" smtClean="0">
                <a:solidFill>
                  <a:srgbClr val="E2001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члена ГЭК</a:t>
            </a:r>
            <a:endParaRPr lang="ru-RU" sz="2400" b="1" i="1" dirty="0">
              <a:solidFill>
                <a:srgbClr val="E2001A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silvertech.info/wp-content/uploads/2013/08/teacher_and_student_400_clr_11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5199201"/>
            <a:ext cx="1958201" cy="16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9" y="1463669"/>
            <a:ext cx="1448533" cy="164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39" y="3218697"/>
            <a:ext cx="1139669" cy="170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0"/>
            <a:ext cx="9144000" cy="52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2449" y="736307"/>
            <a:ext cx="4672011" cy="548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algn="ctr">
              <a:lnSpc>
                <a:spcPts val="2138"/>
              </a:lnSpc>
              <a:spcBef>
                <a:spcPts val="75"/>
              </a:spcBef>
            </a:pPr>
            <a:r>
              <a:rPr sz="2400" spc="-8" dirty="0">
                <a:solidFill>
                  <a:srgbClr val="FF0000"/>
                </a:solidFill>
                <a:latin typeface="Times New Roman"/>
                <a:cs typeface="Times New Roman"/>
              </a:rPr>
              <a:t>Экзаменатор-собеседник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138"/>
              </a:lnSpc>
            </a:pPr>
            <a:r>
              <a:rPr sz="2400" i="1" spc="-4" dirty="0">
                <a:solidFill>
                  <a:srgbClr val="000000"/>
                </a:solidFill>
                <a:latin typeface="Times New Roman"/>
                <a:cs typeface="Times New Roman"/>
              </a:rPr>
              <a:t>(ГВЭ </a:t>
            </a:r>
            <a:r>
              <a:rPr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устная </a:t>
            </a:r>
            <a:r>
              <a:rPr sz="2400" i="1" spc="-26" dirty="0">
                <a:solidFill>
                  <a:srgbClr val="000000"/>
                </a:solidFill>
                <a:latin typeface="Times New Roman"/>
                <a:cs typeface="Times New Roman"/>
              </a:rPr>
              <a:t>форма </a:t>
            </a:r>
            <a:r>
              <a:rPr sz="2400" i="1" spc="-8" dirty="0">
                <a:solidFill>
                  <a:srgbClr val="000000"/>
                </a:solidFill>
                <a:latin typeface="Times New Roman"/>
                <a:cs typeface="Times New Roman"/>
              </a:rPr>
              <a:t>сдачи</a:t>
            </a:r>
            <a:r>
              <a:rPr sz="2400" i="1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ГИА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463" y="1472101"/>
            <a:ext cx="8601074" cy="932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000" spc="-4" dirty="0">
                <a:latin typeface="Times New Roman"/>
                <a:cs typeface="Times New Roman"/>
              </a:rPr>
              <a:t>при </a:t>
            </a:r>
            <a:r>
              <a:rPr sz="2000" spc="-11" dirty="0">
                <a:latin typeface="Times New Roman"/>
                <a:cs typeface="Times New Roman"/>
              </a:rPr>
              <a:t>необходимости </a:t>
            </a:r>
            <a:r>
              <a:rPr sz="2000" b="1" dirty="0">
                <a:latin typeface="Times New Roman"/>
                <a:cs typeface="Times New Roman"/>
              </a:rPr>
              <a:t>задает </a:t>
            </a:r>
            <a:r>
              <a:rPr sz="2000" b="1" spc="-4" dirty="0">
                <a:latin typeface="Times New Roman"/>
                <a:cs typeface="Times New Roman"/>
              </a:rPr>
              <a:t>вопросы</a:t>
            </a:r>
            <a:r>
              <a:rPr sz="2000" spc="-4" dirty="0">
                <a:latin typeface="Times New Roman"/>
                <a:cs typeface="Times New Roman"/>
              </a:rPr>
              <a:t>, </a:t>
            </a:r>
            <a:r>
              <a:rPr sz="2000" spc="-19" dirty="0">
                <a:latin typeface="Times New Roman"/>
                <a:cs typeface="Times New Roman"/>
              </a:rPr>
              <a:t>которые </a:t>
            </a:r>
            <a:r>
              <a:rPr sz="2000" b="1" spc="-11" dirty="0">
                <a:latin typeface="Times New Roman"/>
                <a:cs typeface="Times New Roman"/>
              </a:rPr>
              <a:t>позволяют </a:t>
            </a:r>
            <a:r>
              <a:rPr sz="2000" b="1" spc="-4" dirty="0">
                <a:latin typeface="Times New Roman"/>
                <a:cs typeface="Times New Roman"/>
              </a:rPr>
              <a:t>участнику ГВЭ </a:t>
            </a:r>
            <a:r>
              <a:rPr sz="2000" b="1" spc="-11" dirty="0">
                <a:latin typeface="Times New Roman"/>
                <a:cs typeface="Times New Roman"/>
              </a:rPr>
              <a:t>уточнить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4" dirty="0">
                <a:latin typeface="Times New Roman"/>
                <a:cs typeface="Times New Roman"/>
              </a:rPr>
              <a:t>(или)  </a:t>
            </a:r>
            <a:r>
              <a:rPr sz="2000" b="1" spc="-8" dirty="0">
                <a:latin typeface="Times New Roman"/>
                <a:cs typeface="Times New Roman"/>
              </a:rPr>
              <a:t>дополнить устный ответ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4" dirty="0">
                <a:latin typeface="Times New Roman"/>
                <a:cs typeface="Times New Roman"/>
              </a:rPr>
              <a:t>соответствии </a:t>
            </a:r>
            <a:r>
              <a:rPr sz="2000" dirty="0">
                <a:latin typeface="Times New Roman"/>
                <a:cs typeface="Times New Roman"/>
              </a:rPr>
              <a:t>с требованиями </a:t>
            </a:r>
            <a:r>
              <a:rPr sz="2000" spc="4" dirty="0">
                <a:latin typeface="Times New Roman"/>
                <a:cs typeface="Times New Roman"/>
              </a:rPr>
              <a:t>вопроса </a:t>
            </a:r>
            <a:r>
              <a:rPr sz="2000" spc="-8" dirty="0">
                <a:latin typeface="Times New Roman"/>
                <a:cs typeface="Times New Roman"/>
              </a:rPr>
              <a:t>экзаменационного</a:t>
            </a:r>
            <a:r>
              <a:rPr sz="2000" spc="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задания</a:t>
            </a:r>
          </a:p>
        </p:txBody>
      </p:sp>
      <p:sp>
        <p:nvSpPr>
          <p:cNvPr id="6" name="object 6"/>
          <p:cNvSpPr/>
          <p:nvPr/>
        </p:nvSpPr>
        <p:spPr>
          <a:xfrm>
            <a:off x="413764" y="4761738"/>
            <a:ext cx="900685" cy="105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1314450" y="4810828"/>
            <a:ext cx="5631276" cy="317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dirty="0">
                <a:latin typeface="Times New Roman"/>
                <a:cs typeface="Times New Roman"/>
              </a:rPr>
              <a:t>учителя, </a:t>
            </a:r>
            <a:r>
              <a:rPr sz="2000" spc="-8" dirty="0">
                <a:latin typeface="Times New Roman"/>
                <a:cs typeface="Times New Roman"/>
              </a:rPr>
              <a:t>обучающие данного </a:t>
            </a:r>
            <a:r>
              <a:rPr sz="2000" spc="-4" dirty="0">
                <a:latin typeface="Times New Roman"/>
                <a:cs typeface="Times New Roman"/>
              </a:rPr>
              <a:t>участника</a:t>
            </a:r>
            <a:r>
              <a:rPr sz="2000" spc="-8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1798" y="2812017"/>
            <a:ext cx="4505325" cy="156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108585" indent="-99536">
              <a:spcBef>
                <a:spcPts val="75"/>
              </a:spcBef>
              <a:buChar char="-"/>
              <a:tabLst>
                <a:tab pos="109061" algn="l"/>
              </a:tabLst>
            </a:pPr>
            <a:r>
              <a:rPr sz="2000" spc="-8" dirty="0">
                <a:latin typeface="Times New Roman"/>
                <a:cs typeface="Times New Roman"/>
              </a:rPr>
              <a:t>обязательное </a:t>
            </a:r>
            <a:r>
              <a:rPr sz="2000" spc="4" dirty="0">
                <a:latin typeface="Times New Roman"/>
                <a:cs typeface="Times New Roman"/>
              </a:rPr>
              <a:t>внесение </a:t>
            </a:r>
            <a:r>
              <a:rPr sz="2000" spc="-4" dirty="0">
                <a:latin typeface="Times New Roman"/>
                <a:cs typeface="Times New Roman"/>
              </a:rPr>
              <a:t>сведений </a:t>
            </a:r>
            <a:r>
              <a:rPr sz="2000" dirty="0">
                <a:latin typeface="Times New Roman"/>
                <a:cs typeface="Times New Roman"/>
              </a:rPr>
              <a:t>об </a:t>
            </a:r>
            <a:r>
              <a:rPr sz="2000" spc="-4" dirty="0">
                <a:latin typeface="Times New Roman"/>
                <a:cs typeface="Times New Roman"/>
              </a:rPr>
              <a:t>этих работниках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РИС;</a:t>
            </a:r>
            <a:endParaRPr sz="2000" dirty="0">
              <a:latin typeface="Times New Roman"/>
              <a:cs typeface="Times New Roman"/>
            </a:endParaRPr>
          </a:p>
          <a:p>
            <a:pPr marL="9525" marR="485299">
              <a:spcBef>
                <a:spcPts val="83"/>
              </a:spcBef>
              <a:buChar char="-"/>
              <a:tabLst>
                <a:tab pos="109061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9" dirty="0">
                <a:latin typeface="Times New Roman"/>
                <a:cs typeface="Times New Roman"/>
              </a:rPr>
              <a:t>аудиториях </a:t>
            </a:r>
            <a:r>
              <a:rPr sz="2000" spc="-8" dirty="0">
                <a:latin typeface="Times New Roman"/>
                <a:cs typeface="Times New Roman"/>
              </a:rPr>
              <a:t>должны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4" dirty="0">
                <a:latin typeface="Times New Roman"/>
                <a:cs typeface="Times New Roman"/>
              </a:rPr>
              <a:t>предусмотрены </a:t>
            </a:r>
            <a:r>
              <a:rPr sz="2000" spc="11" dirty="0">
                <a:latin typeface="Times New Roman"/>
                <a:cs typeface="Times New Roman"/>
              </a:rPr>
              <a:t>места </a:t>
            </a:r>
            <a:r>
              <a:rPr sz="2000" dirty="0">
                <a:latin typeface="Times New Roman"/>
                <a:cs typeface="Times New Roman"/>
              </a:rPr>
              <a:t>для  </a:t>
            </a:r>
            <a:r>
              <a:rPr sz="2000" spc="-8" dirty="0">
                <a:latin typeface="Times New Roman"/>
                <a:cs typeface="Times New Roman"/>
              </a:rPr>
              <a:t>экзаменаторов-собеседников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7291" y="2974916"/>
            <a:ext cx="496829" cy="692944"/>
          </a:xfrm>
          <a:custGeom>
            <a:avLst/>
            <a:gdLst/>
            <a:ahLst/>
            <a:cxnLst/>
            <a:rect l="l" t="t" r="r" b="b"/>
            <a:pathLst>
              <a:path w="300354" h="923925">
                <a:moveTo>
                  <a:pt x="150113" y="0"/>
                </a:moveTo>
                <a:lnTo>
                  <a:pt x="150113" y="230886"/>
                </a:lnTo>
                <a:lnTo>
                  <a:pt x="0" y="230886"/>
                </a:lnTo>
                <a:lnTo>
                  <a:pt x="0" y="692658"/>
                </a:lnTo>
                <a:lnTo>
                  <a:pt x="150113" y="692658"/>
                </a:lnTo>
                <a:lnTo>
                  <a:pt x="150113" y="923544"/>
                </a:lnTo>
                <a:lnTo>
                  <a:pt x="300227" y="461772"/>
                </a:lnTo>
                <a:lnTo>
                  <a:pt x="150113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887291" y="2974916"/>
            <a:ext cx="496829" cy="692944"/>
          </a:xfrm>
          <a:custGeom>
            <a:avLst/>
            <a:gdLst/>
            <a:ahLst/>
            <a:cxnLst/>
            <a:rect l="l" t="t" r="r" b="b"/>
            <a:pathLst>
              <a:path w="300354" h="923925">
                <a:moveTo>
                  <a:pt x="0" y="230886"/>
                </a:moveTo>
                <a:lnTo>
                  <a:pt x="150113" y="230886"/>
                </a:lnTo>
                <a:lnTo>
                  <a:pt x="150113" y="0"/>
                </a:lnTo>
                <a:lnTo>
                  <a:pt x="300227" y="461772"/>
                </a:lnTo>
                <a:lnTo>
                  <a:pt x="150113" y="923544"/>
                </a:lnTo>
                <a:lnTo>
                  <a:pt x="150113" y="692658"/>
                </a:lnTo>
                <a:lnTo>
                  <a:pt x="0" y="692658"/>
                </a:lnTo>
                <a:lnTo>
                  <a:pt x="0" y="230886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0577" y="2705479"/>
            <a:ext cx="1041080" cy="1409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1126424" y="2642562"/>
            <a:ext cx="2653189" cy="1930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0953" rIns="0" bIns="0" rtlCol="0">
            <a:spAutoFit/>
          </a:bodyPr>
          <a:lstStyle/>
          <a:p>
            <a:pPr marL="9525" marR="3810">
              <a:lnSpc>
                <a:spcPct val="99300"/>
              </a:lnSpc>
              <a:spcBef>
                <a:spcPts val="86"/>
              </a:spcBef>
            </a:pPr>
            <a:r>
              <a:rPr b="1" spc="-4" dirty="0">
                <a:latin typeface="Times New Roman"/>
                <a:cs typeface="Times New Roman"/>
              </a:rPr>
              <a:t>предметная специализация  </a:t>
            </a:r>
            <a:r>
              <a:rPr spc="-4" dirty="0">
                <a:latin typeface="Times New Roman"/>
                <a:cs typeface="Times New Roman"/>
              </a:rPr>
              <a:t>экзаменатора-собеседника на ГВЭ</a:t>
            </a:r>
            <a:r>
              <a:rPr spc="-8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  устной </a:t>
            </a:r>
            <a:r>
              <a:rPr spc="-8" dirty="0">
                <a:latin typeface="Times New Roman"/>
                <a:cs typeface="Times New Roman"/>
              </a:rPr>
              <a:t>форме </a:t>
            </a:r>
            <a:r>
              <a:rPr b="1" spc="-8" dirty="0">
                <a:latin typeface="Times New Roman"/>
                <a:cs typeface="Times New Roman"/>
              </a:rPr>
              <a:t>должна </a:t>
            </a:r>
            <a:r>
              <a:rPr b="1" spc="-11" dirty="0">
                <a:latin typeface="Times New Roman"/>
                <a:cs typeface="Times New Roman"/>
              </a:rPr>
              <a:t>совпадать </a:t>
            </a:r>
            <a:r>
              <a:rPr b="1" dirty="0">
                <a:latin typeface="Times New Roman"/>
                <a:cs typeface="Times New Roman"/>
              </a:rPr>
              <a:t>с  </a:t>
            </a:r>
            <a:r>
              <a:rPr b="1" spc="-11" dirty="0">
                <a:latin typeface="Times New Roman"/>
                <a:cs typeface="Times New Roman"/>
              </a:rPr>
              <a:t>предметом </a:t>
            </a:r>
            <a:r>
              <a:rPr b="1" spc="-8" dirty="0">
                <a:latin typeface="Times New Roman"/>
                <a:cs typeface="Times New Roman"/>
              </a:rPr>
              <a:t>экзамена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26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аудитории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236" y="12799"/>
            <a:ext cx="8243887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800" b="1" dirty="0" err="1" smtClean="0">
                <a:solidFill>
                  <a:srgbClr val="AB303B"/>
                </a:solidFill>
                <a:latin typeface="Calibri"/>
                <a:cs typeface="Calibri"/>
              </a:rPr>
              <a:t>Лица</a:t>
            </a:r>
            <a:r>
              <a:rPr sz="2800" b="1" dirty="0">
                <a:solidFill>
                  <a:srgbClr val="AB303B"/>
                </a:solidFill>
                <a:latin typeface="Calibri"/>
                <a:cs typeface="Calibri"/>
              </a:rPr>
              <a:t>, </a:t>
            </a:r>
            <a:r>
              <a:rPr sz="2800" b="1" spc="-4" dirty="0">
                <a:solidFill>
                  <a:srgbClr val="AB303B"/>
                </a:solidFill>
                <a:latin typeface="Calibri"/>
                <a:cs typeface="Calibri"/>
              </a:rPr>
              <a:t>привлекаемые </a:t>
            </a:r>
            <a:r>
              <a:rPr sz="2800" b="1" dirty="0">
                <a:solidFill>
                  <a:srgbClr val="AB303B"/>
                </a:solidFill>
                <a:latin typeface="Calibri"/>
                <a:cs typeface="Calibri"/>
              </a:rPr>
              <a:t>к </a:t>
            </a:r>
            <a:r>
              <a:rPr sz="2800" b="1" spc="-4" dirty="0" err="1">
                <a:solidFill>
                  <a:srgbClr val="AB303B"/>
                </a:solidFill>
                <a:latin typeface="Calibri"/>
                <a:cs typeface="Calibri"/>
              </a:rPr>
              <a:t>проведению</a:t>
            </a:r>
            <a:r>
              <a:rPr sz="2800" b="1" spc="-4" dirty="0">
                <a:solidFill>
                  <a:srgbClr val="AB303B"/>
                </a:solidFill>
                <a:latin typeface="Calibri"/>
                <a:cs typeface="Calibri"/>
              </a:rPr>
              <a:t> </a:t>
            </a:r>
            <a:r>
              <a:rPr lang="ru-RU" sz="2800" b="1" spc="-4" dirty="0" smtClean="0">
                <a:solidFill>
                  <a:srgbClr val="AB303B"/>
                </a:solidFill>
                <a:latin typeface="Calibri"/>
                <a:cs typeface="Calibri"/>
              </a:rPr>
              <a:t>ГВЭ</a:t>
            </a:r>
            <a:r>
              <a:rPr sz="2800" b="1" spc="-4" dirty="0" smtClean="0">
                <a:solidFill>
                  <a:srgbClr val="AB303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B303B"/>
                </a:solidFill>
                <a:latin typeface="Calibri"/>
                <a:cs typeface="Calibri"/>
              </a:rPr>
              <a:t>в</a:t>
            </a:r>
            <a:r>
              <a:rPr sz="2800" b="1" spc="-94" dirty="0">
                <a:solidFill>
                  <a:srgbClr val="AB303B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AB303B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6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Лица, имеющие право присутствовать в ППЭ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4282" y="714356"/>
            <a:ext cx="8715436" cy="972000"/>
            <a:chOff x="214282" y="714356"/>
            <a:chExt cx="8715436" cy="972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4282" y="714356"/>
              <a:ext cx="8715436" cy="97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900113" algn="just">
                <a:buFont typeface="Wingdings" pitchFamily="2" charset="2"/>
                <a:buChar char="ü"/>
                <a:defRPr/>
              </a:pPr>
              <a:r>
                <a:rPr lang="ru-RU" sz="2000" u="sng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представители СМИ 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присутствуют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аудиториях для проведения экзамена 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(только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 момента 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начала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печати экзаменационных материалов)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 descr="Картинки по запросу картинка см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3" y="857232"/>
              <a:ext cx="928694" cy="64629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214282" y="1785926"/>
            <a:ext cx="8786874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3175" algn="just" eaLnBrk="0" hangingPunct="0">
              <a:buFont typeface="Wingdings" pitchFamily="2" charset="2"/>
              <a:buChar char="ü"/>
              <a:defRPr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должностные лица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Рособрнадзора и (или) Министерства образования Пензенской области (на всех этапах проведения ГИА)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14282" y="3214686"/>
            <a:ext cx="8786874" cy="2786082"/>
            <a:chOff x="214282" y="3214686"/>
            <a:chExt cx="8929718" cy="252168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282" y="3214686"/>
              <a:ext cx="8929718" cy="252168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60463" algn="just">
                <a:buFont typeface="Wingdings" pitchFamily="2" charset="2"/>
                <a:buChar char="ü"/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общественные наблюдатели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(на всех этапах проведения ГИА), при этом:</a:t>
              </a:r>
            </a:p>
            <a:p>
              <a:pPr marL="1160463" algn="just">
                <a:buFont typeface="Wingdings" pitchFamily="2" charset="2"/>
                <a:buChar char="Ø"/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фиксируют выявленные нарушения и оперативно  информируют о нарушениях членов ГЭК, руководителя ППЭ</a:t>
              </a:r>
            </a:p>
            <a:p>
              <a:pPr marL="0" lvl="1" algn="just">
                <a:buFont typeface="Wingdings" pitchFamily="2" charset="2"/>
                <a:buChar char="Ø"/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по окончании экзамена  заполняют форму ППЭ-18-МАШ «Акт общественного наблюдения за проведением ГИА в ППЭ» и передают ее руководителю ППЭ</a:t>
              </a:r>
            </a:p>
            <a:p>
              <a:pPr marL="0" lvl="1" algn="just">
                <a:buFont typeface="Wingdings" pitchFamily="2" charset="2"/>
                <a:buChar char="Ø"/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в день проведения экзамена в ППЭ может находиться неограниченное </a:t>
              </a:r>
            </a:p>
            <a:p>
              <a:pPr marL="0" lvl="1"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общественных наблюдателей, в аудитории одновременно может находиться не более одного</a:t>
              </a:r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общественного наблюдателя</a:t>
              </a: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4" name="Picture 6" descr="Картинки по запросу общественный наблюдатель на егэ картинк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0" y="3357562"/>
              <a:ext cx="1214446" cy="996728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92295" y="4842501"/>
              <a:ext cx="918434" cy="71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0" y="6165503"/>
            <a:ext cx="9144000" cy="6924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5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Допуск в ППЭ всех лиц осуществляется только при наличии у них документов,  удостоверяющих их личность и подтверждающих их полномочия</a:t>
            </a:r>
            <a:endParaRPr lang="ru-RU" sz="195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88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4" y="132598"/>
            <a:ext cx="7886700" cy="7941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Нормативные документы для проведения ГИА-9 в 2021 году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337751" y="926755"/>
            <a:ext cx="8583827" cy="5778845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59 Федерального закона «Об образовании в Российской Федерации» от 29.12.2012 № 273-ФЗ;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формирования и ведения ФИС  и РИС ГИА (утв. Постановлением Правительства Российской Федерации от 31.08.2013 № 755); 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образования, утверждённого приказом Министерства просвещения Российской Федерации и Федеральной службой по надзору в сфере образования и науки от 07.11.2018 № 189/1513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 основного государственного экзамена, государственного выпускного экзамена по образовательным программам основного общего образования (утв. Приказами </a:t>
            </a:r>
            <a:r>
              <a:rPr lang="ru-RU" alt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РОСОБНАДЗОРА </a:t>
            </a: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16.03.2021_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104/306 «Об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проведения государственной итоговой аттестации по образовательным программам основного общего образования в 2021 году» (зарегистрирован Минюстом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02.04.2021 регистрационный № 62970).</a:t>
            </a:r>
            <a:endParaRPr lang="ru-RU" alt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215438" cy="500063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41438"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Информационная безопасность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720" y="1928802"/>
            <a:ext cx="8572561" cy="1476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Категорически запрещается: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выносить из аудиторий и ППЭ экзаменационные материалы на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бумажных или электронных носителях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фотографировать КИМ  и бланки ответов экзаменационных работ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передавать информацию третьим лицам</a:t>
            </a:r>
          </a:p>
        </p:txBody>
      </p:sp>
      <p:sp>
        <p:nvSpPr>
          <p:cNvPr id="11271" name="Прямоугольник 41"/>
          <p:cNvSpPr>
            <a:spLocks noChangeArrowheads="1"/>
          </p:cNvSpPr>
          <p:nvPr/>
        </p:nvSpPr>
        <p:spPr bwMode="auto">
          <a:xfrm>
            <a:off x="142875" y="714356"/>
            <a:ext cx="88582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ЗАПРЕЩАЕТСЯ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себе и использовать средства связи, электронно-вычислительную технику, фото-, аудио-, видеоаппаратуру и иные средства передачи информации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720" y="4429132"/>
            <a:ext cx="8572560" cy="1620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ППЭ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ГЭК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организации, в которой организован ППЭ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Сотрудники охраны правопорядка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СМИ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Должностные лица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Рособрнадзора, министерства образования области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Прямоугольник 59"/>
          <p:cNvSpPr>
            <a:spLocks noChangeArrowheads="1"/>
          </p:cNvSpPr>
          <p:nvPr/>
        </p:nvSpPr>
        <p:spPr bwMode="auto">
          <a:xfrm>
            <a:off x="357158" y="3571876"/>
            <a:ext cx="842968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связи используют только в штабе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 и только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связи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служебной необходимостью</a:t>
            </a:r>
          </a:p>
        </p:txBody>
      </p:sp>
    </p:spTree>
    <p:extLst>
      <p:ext uri="{BB962C8B-B14F-4D97-AF65-F5344CB8AC3E}">
        <p14:creationId xmlns:p14="http://schemas.microsoft.com/office/powerpoint/2010/main" val="30706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 bwMode="auto">
          <a:xfrm>
            <a:off x="214282" y="714356"/>
            <a:ext cx="8715436" cy="45318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чем за один день до начала проведения экзамена необходимо: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Подготовка к проведению ГВЭ в ППЭ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480317" y="4015462"/>
            <a:ext cx="6864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14282" y="1285860"/>
            <a:ext cx="8712968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убрать (закрыть) в аудиториях стенды, плакаты и иные материалы со справочно-познавательной информацией по соответствующим учебным предметам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подготовить технические средства для осуществления цифровой аудиозаписи  ответов участников экзамена при проведения ГВЭ в устной форме (при необходимости)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подготовить конверты для упаковки использованных черновиков и КИМ (по одному конверту на аудиторию на каждый вид ЭМ)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подготовить в необходимом количестве инструкции для участников ГВЭ, зачитываемые организаторами в аудитории перед началом экзамена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проверить пожарные выходы, средства первичного пожаротушения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запереть и опечатать помещения, не использующиеся для проведения экзамена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заполнить форму ППЭ-01-ГВЭ «Акт готовности ППЭ к ГВЭ» совместно с руководителем организации, на базе которой организован ППЭ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8042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23521" y="124937"/>
            <a:ext cx="6539040" cy="5544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Формы ГВЭ-9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65520" y="804273"/>
            <a:ext cx="4376161" cy="6053726"/>
          </a:xfrm>
          <a:solidFill>
            <a:srgbClr val="E2FAC2"/>
          </a:solidFill>
        </p:spPr>
        <p:txBody>
          <a:bodyPr>
            <a:normAutofit/>
          </a:bodyPr>
          <a:lstStyle/>
          <a:p>
            <a:pPr marL="0" indent="0">
              <a:lnSpc>
                <a:spcPts val="1179"/>
              </a:lnSpc>
              <a:buNone/>
            </a:pPr>
            <a:endParaRPr lang="ru-RU" alt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179"/>
              </a:lnSpc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ППЭ:</a:t>
            </a:r>
          </a:p>
          <a:p>
            <a:pPr marL="0" indent="0"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-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протокол проведения ГВЭ в ППЭ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(форма ППЭ-13-01-ГВЭ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)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;</a:t>
            </a:r>
            <a:endParaRPr lang="ru-RU" altLang="ru-RU" sz="1800" b="1" dirty="0">
              <a:solidFill>
                <a:srgbClr val="00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выдачи и возврата ЭМ по аудиториям ППЭ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ППЭ-14-02-ГВЭ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1800" b="1" i="1" dirty="0">
              <a:solidFill>
                <a:srgbClr val="00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идентификации личности участника ГИА-9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(форма ППЭ-20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1800" b="1" i="1" dirty="0">
              <a:solidFill>
                <a:srgbClr val="00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- акт об удалении участника ГИА-9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(форма ППЭ-22)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;</a:t>
            </a:r>
            <a:endParaRPr lang="ru-RU" altLang="ru-RU" sz="1800" b="1" dirty="0">
              <a:solidFill>
                <a:srgbClr val="00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- акт  о досрочном завершении экзамена по объективным причинам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18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ППЭ-21)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 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- апелляция о нарушении установленного порядка, протокол рассмотрения </a:t>
            </a:r>
            <a:r>
              <a:rPr lang="ru-RU" altLang="ru-RU" sz="1800" b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апелляции</a:t>
            </a:r>
            <a:r>
              <a:rPr lang="ru-RU" altLang="ru-RU" sz="1800" b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b="1" dirty="0">
              <a:solidFill>
                <a:srgbClr val="00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u="sng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ведомость коррекции персональных данных участников ГИА в аудитории </a:t>
            </a:r>
            <a:r>
              <a:rPr lang="ru-RU" altLang="ru-RU" sz="1800" b="1" i="1" u="sng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</a:t>
            </a:r>
            <a:r>
              <a:rPr lang="ru-RU" altLang="ru-RU" sz="1800" b="1" i="1" u="sng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ППЭ-12-02) </a:t>
            </a:r>
            <a:endParaRPr lang="ru-RU" altLang="ru-RU" sz="1800" dirty="0">
              <a:solidFill>
                <a:srgbClr val="004B7F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altLang="ru-RU" sz="1800" dirty="0">
              <a:solidFill>
                <a:srgbClr val="004B7F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4507994" y="804272"/>
            <a:ext cx="4505760" cy="60537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автоматизированную рассадку: 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- 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акт приема-передачи материалов ГВЭ в ППЭ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(форма ППЭ-14-01-ГВЭ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- список участников ГВЭ в аудитории ППЭ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(форма ППЭ-05-01-ГВЭ)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участников ГИА-9 образовательной организации (форма ППЭ-06-01);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-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список работников ППЭ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и общественных наблюдателей 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ППЭ-07)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- протокол проведения ГВЭ в аудитории ППЭ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(форма ППЭ-05-02-ГВЭ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altLang="ru-RU" sz="1800" b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 </a:t>
            </a: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ППЭ-10);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общественного наблюдения за проведением ГИА-9 в ППЭ  (форма- ППЭ-18МАШ);</a:t>
            </a: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расшифровка кодов образовательных организаций ППЭ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(форма- ППЭ-16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451"/>
              </a:lnSpc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изменения состава работников в день экзамена </a:t>
            </a:r>
            <a:r>
              <a:rPr lang="ru-RU" altLang="ru-RU" sz="1800" b="1" i="1" dirty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(форма- ППЭ-19</a:t>
            </a:r>
            <a:r>
              <a:rPr lang="ru-RU" altLang="ru-RU" sz="1800" b="1" i="1" dirty="0" smtClean="0">
                <a:solidFill>
                  <a:srgbClr val="00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58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4410" y="4351677"/>
            <a:ext cx="1210315" cy="17289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4" name="Рисунок 13" descr="Верхний колонтитул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251" y="141403"/>
            <a:ext cx="8229600" cy="67947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особенности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с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9083" y="860559"/>
            <a:ext cx="7033249" cy="846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ППЭ (наличие пандусов, поручней, расширенных дверей и других приспособлений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512" y="865967"/>
            <a:ext cx="1499807" cy="25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12" y="2319010"/>
            <a:ext cx="1661571" cy="24495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69083" y="1855244"/>
            <a:ext cx="691245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организации питания и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перерывов,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медико-профилактических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364" y="3408892"/>
            <a:ext cx="1727089" cy="30914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3687843"/>
            <a:ext cx="5976664" cy="749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в аудитории не должно превышать 12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650" y="4665205"/>
            <a:ext cx="6486575" cy="795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участника с ОВЗ, инвалидов и детей-инвалидов  увеличивается на 1,5 часа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949280"/>
            <a:ext cx="8496945" cy="738664"/>
          </a:xfrm>
          <a:prstGeom prst="rect">
            <a:avLst/>
          </a:prstGeom>
          <a:solidFill>
            <a:srgbClr val="DBF6F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оборудуются специальными техническими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9083" y="2708920"/>
            <a:ext cx="692718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ассистентов, оказывающих необходимую техническую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1" name="Рисунок 10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1076" y="4648659"/>
            <a:ext cx="1720010" cy="24013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434"/>
            <a:ext cx="9146576" cy="533425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оформляются рельефно-точечным шрифтом Брайля или в виде электронного документа, доступного с помощью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экзаменационная работа выполняется рельефно-точечным шрифтом Брайля или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рабочий стол необходимое количество черновиков по системе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рабочий стол необходимое количество правил по заполнению ответов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154" y="917207"/>
            <a:ext cx="8227671" cy="351999"/>
          </a:xfrm>
          <a:prstGeom prst="rect">
            <a:avLst/>
          </a:prstGeom>
          <a:solidFill>
            <a:srgbClr val="E2FAC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слепых участников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8683" y="4509119"/>
            <a:ext cx="2021982" cy="2818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1959" y="4509120"/>
            <a:ext cx="2348310" cy="2680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638" y="4726531"/>
            <a:ext cx="1763438" cy="211214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7225" y="159349"/>
            <a:ext cx="8229600" cy="602317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особенности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с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ОВЗ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1" name="Рисунок 10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72" y="1582151"/>
            <a:ext cx="8923635" cy="3481959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материалы предоставляются в увеличенном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размере;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увеличительных устройств;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ндивидуальное равномерное освещение не менее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964" y="955576"/>
            <a:ext cx="7958236" cy="405479"/>
          </a:xfrm>
          <a:prstGeom prst="rect">
            <a:avLst/>
          </a:prstGeom>
          <a:solidFill>
            <a:srgbClr val="E2FAC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слабовидящих участников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экзамена: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2675" y="3425780"/>
            <a:ext cx="2382714" cy="3554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951" y="3425780"/>
            <a:ext cx="2319216" cy="3721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b="38086"/>
          <a:stretch/>
        </p:blipFill>
        <p:spPr>
          <a:xfrm>
            <a:off x="90152" y="3425780"/>
            <a:ext cx="1975552" cy="2210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9568" y="3425781"/>
            <a:ext cx="1931519" cy="256664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7282" y="160786"/>
            <a:ext cx="8229600" cy="526605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особенности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ОГЭ 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с ОВЗ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0" name="Рисунок 9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3" y="1766265"/>
            <a:ext cx="8913181" cy="480196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звукоусиливающая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как коллективного, так и индивидуального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привлекается ассистент-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 и речи предоставляются инструкции для участников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586" y="1015981"/>
            <a:ext cx="8113208" cy="405479"/>
          </a:xfrm>
          <a:prstGeom prst="rect">
            <a:avLst/>
          </a:prstGeom>
          <a:solidFill>
            <a:srgbClr val="E2FAC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 и слабослышащих участников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34873"/>
            <a:ext cx="2874760" cy="3501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941" y="3734873"/>
            <a:ext cx="2691684" cy="3657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2285" y="3734872"/>
            <a:ext cx="2579309" cy="365759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878" y="138459"/>
            <a:ext cx="8229600" cy="526605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особенности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400" b="1" cap="all" dirty="0" smtClean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с </a:t>
            </a:r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ОВЗ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10" name="Рисунок 9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46" y="1728121"/>
            <a:ext cx="8587488" cy="489811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могут выполнятся на компьютере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доступа к сети «Интернет»);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ответов участника с компьютера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бланки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осуществляется ассистентом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091" y="977518"/>
            <a:ext cx="8074628" cy="869975"/>
          </a:xfrm>
          <a:prstGeom prst="rect">
            <a:avLst/>
          </a:prstGeom>
          <a:solidFill>
            <a:srgbClr val="E2FAC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экзамена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опорно-двигательного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аппарата: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7537" y="4263131"/>
            <a:ext cx="2503575" cy="2944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48" y="4293095"/>
            <a:ext cx="2397712" cy="2716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058" y="4233168"/>
            <a:ext cx="2374264" cy="300475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2334" y="216853"/>
            <a:ext cx="8229600" cy="526605"/>
          </a:xfrm>
        </p:spPr>
        <p:txBody>
          <a:bodyPr>
            <a:noAutofit/>
          </a:bodyPr>
          <a:lstStyle/>
          <a:p>
            <a:pPr algn="ctr"/>
            <a:r>
              <a:rPr lang="ru-RU" sz="2200" b="1" cap="all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20" y="0"/>
            <a:ext cx="915162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87" y="194809"/>
            <a:ext cx="8667482" cy="51557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Наполняемость аудиторий для лиц с </a:t>
            </a:r>
            <a:r>
              <a:rPr lang="ru-RU" sz="2400" b="1" cap="all" dirty="0" err="1">
                <a:solidFill>
                  <a:srgbClr val="C00000"/>
                </a:solidFill>
                <a:latin typeface="+mn-lt"/>
                <a:ea typeface="+mn-ea"/>
                <a:cs typeface="Arial" charset="0"/>
              </a:rPr>
              <a:t>овз</a:t>
            </a:r>
            <a:endParaRPr lang="ru-RU" sz="2400" b="1" cap="all" dirty="0">
              <a:solidFill>
                <a:srgbClr val="C00000"/>
              </a:solidFill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1835"/>
          <a:ext cx="8229600" cy="536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64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Категория участников ГВЭ-9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Количество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Слепые, </a:t>
                      </a:r>
                      <a:r>
                        <a:rPr lang="ru-RU" sz="2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поздноослепшие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8 чел.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Слабовидящие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 12 чел.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Глухие, позднооглохшие 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 6 чел.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Слабослышащие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 10 чел.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тяжелыми нарушениями речи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 12 чел.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нарушениями опорно-двигательного аппарата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 более  10 чел.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 задержкой психического развития, обучающиеся по адаптированным основным общеобразовательным программам 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 более 5 чел.</a:t>
                      </a: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 расстройствами аутистического спектра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 более 5 чел.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830491" cy="635726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3280" y="83153"/>
            <a:ext cx="8550720" cy="5227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25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СПРАВОЧНЫЕ МАТЕРИАЛЫ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0950" y="900751"/>
          <a:ext cx="906305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606"/>
                <a:gridCol w="3788807"/>
                <a:gridCol w="3396637"/>
              </a:tblGrid>
              <a:tr h="107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учебного предмета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Справочные материалы на письменные экзамены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95880" algn="l"/>
                        </a:tabLst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Справочные материалы на устные экзамены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C2"/>
                    </a:solidFill>
                  </a:tcPr>
                </a:tc>
              </a:tr>
              <a:tr h="709355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95880" algn="l"/>
                        </a:tabLst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Справочные материалы с основными формулами, линейка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Справочные материалы с основными формулами, линейка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9355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95880" algn="l"/>
                        </a:tabLst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Орфографические и толковые словари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Орфографические и толковые словари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1" marR="46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491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2" y="469557"/>
            <a:ext cx="7886700" cy="904547"/>
          </a:xfrm>
        </p:spPr>
        <p:txBody>
          <a:bodyPr>
            <a:noAutofit/>
          </a:bodyPr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r>
              <a:rPr kumimoji="1" lang="ru-RU" altLang="ru-RU" sz="3600" b="1" dirty="0">
                <a:solidFill>
                  <a:srgbClr val="C00000"/>
                </a:solidFill>
                <a:latin typeface="+mn-lt"/>
              </a:rPr>
              <a:t>Методические рекомендации </a:t>
            </a:r>
            <a:r>
              <a:rPr kumimoji="1" lang="ru-RU" altLang="ru-RU" sz="3600" b="1" dirty="0" err="1">
                <a:solidFill>
                  <a:srgbClr val="C00000"/>
                </a:solidFill>
                <a:latin typeface="+mn-lt"/>
              </a:rPr>
              <a:t>Рособрнадзора</a:t>
            </a:r>
            <a:endParaRPr kumimoji="1" lang="ru-RU" alt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48" y="1509711"/>
            <a:ext cx="8269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 проведению государственной итоговой аттестации по образовательным программам основного общего образования в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и проведению государственной итоговой аттестации по образовательным программам основного общего образования в форме основного государственного экзамена для лиц с ограниченными возможностями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детей-инвалидов и инвалидов в 2021 году.</a:t>
            </a:r>
            <a:r>
              <a:rPr lang="ru-RU" altLang="ru-RU" sz="2400" b="1" dirty="0" smtClean="0">
                <a:solidFill>
                  <a:srgbClr val="122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alt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12.04.2021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10-99 ).</a:t>
            </a:r>
            <a:endParaRPr lang="ru-RU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картинка русский язы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54214"/>
            <a:ext cx="1785950" cy="1661338"/>
          </a:xfrm>
          <a:prstGeom prst="rect">
            <a:avLst/>
          </a:prstGeom>
          <a:noFill/>
        </p:spPr>
      </p:pic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2357390" y="849184"/>
            <a:ext cx="650085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ГВЭ по русскому языку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письменном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виде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проводится в форме сочинения или изложения с творческим заданием или диктанта с использованием ЭМ и бланков ответов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362" y="2848955"/>
            <a:ext cx="1714480" cy="185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41" y="4083747"/>
            <a:ext cx="1485534" cy="211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285720" y="2850105"/>
            <a:ext cx="2786082" cy="1785950"/>
            <a:chOff x="285720" y="3286124"/>
            <a:chExt cx="2786082" cy="1785950"/>
          </a:xfrm>
        </p:grpSpPr>
        <p:sp>
          <p:nvSpPr>
            <p:cNvPr id="12" name="Двойная стрелка влево/вверх 11"/>
            <p:cNvSpPr/>
            <p:nvPr/>
          </p:nvSpPr>
          <p:spPr>
            <a:xfrm>
              <a:off x="1857356" y="4357694"/>
              <a:ext cx="642942" cy="714380"/>
            </a:xfrm>
            <a:prstGeom prst="left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720" y="3286124"/>
              <a:ext cx="2786082" cy="956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предоставляются в ППЭ</a:t>
              </a:r>
              <a:endPara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86050" y="4750846"/>
            <a:ext cx="6357950" cy="1547636"/>
            <a:chOff x="2786050" y="5143512"/>
            <a:chExt cx="6357950" cy="1547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786050" y="5429264"/>
              <a:ext cx="3786214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324000" rtlCol="0" anchor="ctr"/>
            <a:lstStyle/>
            <a:p>
              <a:pPr lvl="0" algn="ctr"/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участников </a:t>
              </a:r>
              <a:b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ОВЗ, детей-инвалидов и инвалидов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16" y="5429264"/>
              <a:ext cx="2285984" cy="12618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час 30 минут </a:t>
              </a: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(325 минут)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7572396" y="5143512"/>
              <a:ext cx="857256" cy="428628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7" name="Стрелка вниз 16"/>
            <p:cNvSpPr/>
            <p:nvPr/>
          </p:nvSpPr>
          <p:spPr>
            <a:xfrm rot="5400000">
              <a:off x="6215074" y="5715016"/>
              <a:ext cx="857256" cy="571504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6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Государственный выпускной экзамен (ГВЭ)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1"/>
            <a:ext cx="9144793" cy="92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924" y="209576"/>
            <a:ext cx="86596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solidFill>
                  <a:srgbClr val="C00000"/>
                </a:solidFill>
                <a:ea typeface="+mj-ea"/>
                <a:cs typeface="+mj-cs"/>
              </a:rPr>
              <a:t>Специфика ЭМ по русскому языку для разных категорий участников с ОВЗ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5157192"/>
          <a:ext cx="8424936" cy="1463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Номера вариантов ЭМ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ГВЭ по русскому языку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100-ые,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200-ые, 300-ые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700-ые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400-ые, 500-ые, 600-ые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Изложение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0" y="928863"/>
            <a:ext cx="9002332" cy="3953847"/>
            <a:chOff x="0" y="1042223"/>
            <a:chExt cx="9002332" cy="395384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" y="1042224"/>
              <a:ext cx="2276062" cy="682535"/>
              <a:chOff x="25770" y="245774"/>
              <a:chExt cx="2077909" cy="39473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5770" y="245774"/>
                <a:ext cx="2077909" cy="394735"/>
              </a:xfrm>
              <a:prstGeom prst="rect">
                <a:avLst/>
              </a:prstGeom>
              <a:solidFill>
                <a:srgbClr val="E2FAC2"/>
              </a:solidFill>
              <a:ln>
                <a:solidFill>
                  <a:srgbClr val="87888A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25770" y="245774"/>
                <a:ext cx="2077909" cy="3947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100-ые и 400-ые номера вариантов </a:t>
                </a:r>
                <a:endParaRPr lang="ru-RU" b="1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433311" y="1042224"/>
              <a:ext cx="2210889" cy="754451"/>
              <a:chOff x="1476546" y="319893"/>
              <a:chExt cx="2210889" cy="58584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476546" y="319895"/>
                <a:ext cx="2210889" cy="529995"/>
              </a:xfrm>
              <a:prstGeom prst="rect">
                <a:avLst/>
              </a:prstGeom>
              <a:solidFill>
                <a:srgbClr val="E2FAC2"/>
              </a:solidFill>
              <a:ln>
                <a:solidFill>
                  <a:srgbClr val="87888A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Прямоугольник 12"/>
              <p:cNvSpPr/>
              <p:nvPr/>
            </p:nvSpPr>
            <p:spPr>
              <a:xfrm>
                <a:off x="1476546" y="319893"/>
                <a:ext cx="2210889" cy="585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300-ые и 600-ые номера вариантов</a:t>
                </a:r>
                <a:endParaRPr lang="ru-RU" b="1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722823" y="1042225"/>
              <a:ext cx="2255950" cy="719930"/>
              <a:chOff x="3176059" y="727842"/>
              <a:chExt cx="2369556" cy="71993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176059" y="731178"/>
                <a:ext cx="2313896" cy="640216"/>
              </a:xfrm>
              <a:prstGeom prst="rect">
                <a:avLst/>
              </a:prstGeom>
              <a:solidFill>
                <a:srgbClr val="E2FAC2"/>
              </a:solidFill>
              <a:ln>
                <a:solidFill>
                  <a:srgbClr val="87888A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3231719" y="727842"/>
                <a:ext cx="2313896" cy="7199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200-ые и 500-ые номера вариантов </a:t>
                </a:r>
                <a:endParaRPr lang="ru-RU" b="1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004408" y="1042223"/>
              <a:ext cx="1997924" cy="682535"/>
              <a:chOff x="5037647" y="858865"/>
              <a:chExt cx="2771257" cy="68253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037647" y="858866"/>
                <a:ext cx="2771257" cy="682534"/>
              </a:xfrm>
              <a:prstGeom prst="rect">
                <a:avLst/>
              </a:prstGeom>
              <a:solidFill>
                <a:srgbClr val="E2FAC2"/>
              </a:solidFill>
              <a:ln>
                <a:solidFill>
                  <a:srgbClr val="87888A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5394620" y="858865"/>
                <a:ext cx="2414282" cy="682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700-ые номера вариантов</a:t>
                </a:r>
                <a:endParaRPr lang="ru-RU" b="1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0" y="1724759"/>
              <a:ext cx="2276063" cy="3271311"/>
              <a:chOff x="-339418" y="836165"/>
              <a:chExt cx="2276063" cy="652029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-339418" y="836165"/>
                <a:ext cx="2276063" cy="652029"/>
              </a:xfrm>
              <a:prstGeom prst="rect">
                <a:avLst/>
              </a:prstGeom>
              <a:solidFill>
                <a:srgbClr val="F1FCFE">
                  <a:alpha val="90000"/>
                </a:srgbClr>
              </a:solidFill>
              <a:ln>
                <a:solidFill>
                  <a:srgbClr val="B1B3B4">
                    <a:alpha val="90000"/>
                  </a:srgb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-339418" y="836165"/>
                <a:ext cx="2276063" cy="6520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40640" rIns="71120" bIns="4064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Участники ГВЭ без ОВЗ</a:t>
                </a: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Участники ГВЭ </a:t>
                </a:r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нарушениями опорно-двигательного аппарата, </a:t>
                </a:r>
                <a:endParaRPr lang="ru-RU" sz="1600" dirty="0" smtClean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иные категории участников ГВЭ с ОВЗ (диабет, онкология, астма, порок сердца и т.д.)</a:t>
                </a:r>
                <a:endParaRPr lang="ru-RU" sz="16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426412" y="1724758"/>
              <a:ext cx="2342503" cy="3233912"/>
              <a:chOff x="336676" y="1165604"/>
              <a:chExt cx="2760866" cy="323391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336676" y="1165604"/>
                <a:ext cx="2605746" cy="3233912"/>
              </a:xfrm>
              <a:prstGeom prst="rect">
                <a:avLst/>
              </a:prstGeom>
              <a:solidFill>
                <a:srgbClr val="F1FCFE">
                  <a:alpha val="90000"/>
                </a:srgbClr>
              </a:solidFill>
              <a:ln>
                <a:solidFill>
                  <a:srgbClr val="B1B3B4">
                    <a:alpha val="90000"/>
                  </a:srgb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Прямоугольник 27"/>
              <p:cNvSpPr/>
              <p:nvPr/>
            </p:nvSpPr>
            <p:spPr>
              <a:xfrm>
                <a:off x="336677" y="1165604"/>
                <a:ext cx="2760865" cy="32339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52832" rIns="92456" bIns="52832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слепые обучающиеся, слабовидящие и </a:t>
                </a:r>
                <a:r>
                  <a:rPr lang="ru-RU" kern="1200" dirty="0" err="1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поздноослепшие</a:t>
                </a:r>
                <a:r>
                  <a:rPr lang="ru-RU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участники ГВЭ</a:t>
                </a:r>
                <a:endParaRPr lang="ru-RU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4722823" y="1685776"/>
              <a:ext cx="2420100" cy="3260018"/>
              <a:chOff x="-305397" y="131412"/>
              <a:chExt cx="4301751" cy="934623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-305397" y="131412"/>
                <a:ext cx="3915781" cy="934622"/>
              </a:xfrm>
              <a:prstGeom prst="rect">
                <a:avLst/>
              </a:prstGeom>
              <a:solidFill>
                <a:srgbClr val="F1FCFE">
                  <a:alpha val="90000"/>
                </a:srgbClr>
              </a:solidFill>
              <a:ln>
                <a:solidFill>
                  <a:srgbClr val="B1B3B4">
                    <a:alpha val="90000"/>
                  </a:srgb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Прямоугольник 30"/>
              <p:cNvSpPr/>
              <p:nvPr/>
            </p:nvSpPr>
            <p:spPr>
              <a:xfrm>
                <a:off x="-165640" y="142588"/>
                <a:ext cx="4161994" cy="9234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глухие, </a:t>
                </a:r>
                <a:r>
                  <a:rPr lang="ru-RU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слабослышащие и позднооглохшие </a:t>
                </a:r>
                <a:r>
                  <a:rPr lang="ru-RU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обучающиеся,</a:t>
                </a:r>
                <a:endParaRPr lang="ru-RU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обучающиеся с задержкой психического развития, с тяжёлыми нарушениями речи </a:t>
                </a:r>
                <a:endParaRPr lang="ru-RU" sz="1800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7004407" y="1724757"/>
              <a:ext cx="1997925" cy="3221036"/>
              <a:chOff x="-1264523" y="-54288"/>
              <a:chExt cx="9816718" cy="803089"/>
            </a:xfrm>
            <a:solidFill>
              <a:srgbClr val="F1FCFE"/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-583940" y="-54288"/>
                <a:ext cx="9136135" cy="803089"/>
              </a:xfrm>
              <a:prstGeom prst="rect">
                <a:avLst/>
              </a:prstGeom>
              <a:grpFill/>
              <a:ln>
                <a:solidFill>
                  <a:srgbClr val="B1B3B4">
                    <a:alpha val="90000"/>
                  </a:srgb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-1264523" y="-48893"/>
                <a:ext cx="9816718" cy="7976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912" tIns="105664" rIns="184912" bIns="105664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Обучающиеся с расстройствами аутистического спектра</a:t>
                </a:r>
                <a:endParaRPr lang="ru-RU" kern="12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92667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9161" y="189366"/>
            <a:ext cx="8098863" cy="88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b="1" cap="all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Проведение экзамена: особенности проведения ГВЭ (сочинение)</a:t>
            </a:r>
          </a:p>
        </p:txBody>
      </p:sp>
      <p:pic>
        <p:nvPicPr>
          <p:cNvPr id="5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280"/>
            <a:ext cx="26662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7" y="1313305"/>
            <a:ext cx="6064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49" b="1" dirty="0" smtClean="0">
                <a:solidFill>
                  <a:srgbClr val="006A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сочинений содержит четыре темы разной проблематики, сгруппированные в соответствии с определённой структурой, инструкции для обучающегося. Комплект тем сочинений предполагает написание сочинения на свободную тему по философской или этико-нравственной проблематике. </a:t>
            </a:r>
            <a:endParaRPr lang="ru-RU" sz="24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95535" y="4922756"/>
            <a:ext cx="8512489" cy="864096"/>
          </a:xfrm>
        </p:spPr>
        <p:txBody>
          <a:bodyPr>
            <a:normAutofit/>
          </a:bodyPr>
          <a:lstStyle/>
          <a:p>
            <a:pPr marL="0" indent="0" algn="ctr" fontAlgn="auto" hangingPunct="1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должны быть прочитаны и записаны на  доске (или распечатаны для каждого участника экзамена). 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82741" y="54446"/>
            <a:ext cx="9144000" cy="72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4336" y="42410"/>
            <a:ext cx="7629354" cy="74828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ru-RU" sz="2400" b="1" spc="-4" dirty="0" smtClean="0">
                <a:solidFill>
                  <a:srgbClr val="C00000"/>
                </a:solidFill>
                <a:latin typeface="+mn-lt"/>
              </a:rPr>
              <a:t>О</a:t>
            </a:r>
            <a:r>
              <a:rPr sz="2400" b="1" spc="-4" dirty="0" err="1" smtClean="0">
                <a:solidFill>
                  <a:srgbClr val="C00000"/>
                </a:solidFill>
                <a:latin typeface="+mn-lt"/>
              </a:rPr>
              <a:t>собенности</a:t>
            </a:r>
            <a:r>
              <a:rPr sz="2400" b="1" spc="-4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sz="2400" b="1" spc="-8" dirty="0">
                <a:solidFill>
                  <a:srgbClr val="C00000"/>
                </a:solidFill>
                <a:latin typeface="+mn-lt"/>
              </a:rPr>
              <a:t>проведения </a:t>
            </a:r>
            <a:r>
              <a:rPr sz="2400" b="1" spc="-4" dirty="0">
                <a:solidFill>
                  <a:srgbClr val="C00000"/>
                </a:solidFill>
                <a:latin typeface="+mn-lt"/>
              </a:rPr>
              <a:t>ГВЭ по</a:t>
            </a:r>
            <a:r>
              <a:rPr sz="2400" b="1" u="heavy" spc="-4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 </a:t>
            </a:r>
            <a:r>
              <a:rPr sz="2400" b="1" u="heavy" spc="-11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русскому </a:t>
            </a:r>
            <a:r>
              <a:rPr sz="2400" b="1" u="heavy" spc="-4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языку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(письменная</a:t>
            </a:r>
            <a:r>
              <a:rPr sz="2400" b="1" u="heavy" spc="19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 </a:t>
            </a:r>
            <a:r>
              <a:rPr sz="2400" b="1" u="heavy" spc="-4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+mn-lt"/>
              </a:rPr>
              <a:t>форма)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558" y="812758"/>
            <a:ext cx="2360010" cy="286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1350" u="heavy" spc="-334" dirty="0"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ИЗЛОЖЕНИЕ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965" y="1181466"/>
            <a:ext cx="3671411" cy="2309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955">
            <a:solidFill>
              <a:srgbClr val="00AFEF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67628">
              <a:spcBef>
                <a:spcPts val="229"/>
              </a:spcBef>
            </a:pPr>
            <a:r>
              <a:rPr b="1" spc="-15" dirty="0">
                <a:latin typeface="Times New Roman"/>
                <a:cs typeface="Times New Roman"/>
              </a:rPr>
              <a:t>Категории </a:t>
            </a:r>
            <a:r>
              <a:rPr b="1" spc="-8" dirty="0">
                <a:latin typeface="Times New Roman"/>
                <a:cs typeface="Times New Roman"/>
              </a:rPr>
              <a:t>участников</a:t>
            </a:r>
            <a:r>
              <a:rPr b="1" spc="4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ГВЭ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marL="157163" indent="-89535">
              <a:spcBef>
                <a:spcPts val="454"/>
              </a:spcBef>
              <a:buChar char="-"/>
              <a:tabLst>
                <a:tab pos="157163" algn="l"/>
              </a:tabLst>
            </a:pPr>
            <a:r>
              <a:rPr spc="-15" dirty="0">
                <a:latin typeface="Times New Roman"/>
                <a:cs typeface="Times New Roman"/>
              </a:rPr>
              <a:t>глухие, </a:t>
            </a:r>
            <a:r>
              <a:rPr spc="-4" dirty="0">
                <a:latin typeface="Times New Roman"/>
                <a:cs typeface="Times New Roman"/>
              </a:rPr>
              <a:t>слабослышащие и</a:t>
            </a:r>
            <a:r>
              <a:rPr spc="86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позднооглохшие,</a:t>
            </a:r>
            <a:endParaRPr dirty="0">
              <a:latin typeface="Times New Roman"/>
              <a:cs typeface="Times New Roman"/>
            </a:endParaRPr>
          </a:p>
          <a:p>
            <a:pPr marL="157163" indent="-89535">
              <a:buChar char="-"/>
              <a:tabLst>
                <a:tab pos="157163" algn="l"/>
              </a:tabLst>
            </a:pPr>
            <a:r>
              <a:rPr spc="-4" dirty="0">
                <a:latin typeface="Times New Roman"/>
                <a:cs typeface="Times New Roman"/>
              </a:rPr>
              <a:t>слепые,</a:t>
            </a:r>
            <a:r>
              <a:rPr spc="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слабовидящие</a:t>
            </a:r>
            <a:endParaRPr dirty="0">
              <a:latin typeface="Times New Roman"/>
              <a:cs typeface="Times New Roman"/>
            </a:endParaRPr>
          </a:p>
          <a:p>
            <a:pPr marL="157163" indent="-89535">
              <a:buChar char="-"/>
              <a:tabLst>
                <a:tab pos="157163" algn="l"/>
              </a:tabLst>
            </a:pPr>
            <a:r>
              <a:rPr spc="-4" dirty="0">
                <a:latin typeface="Times New Roman"/>
                <a:cs typeface="Times New Roman"/>
              </a:rPr>
              <a:t>с </a:t>
            </a:r>
            <a:r>
              <a:rPr spc="-11" dirty="0">
                <a:latin typeface="Times New Roman"/>
                <a:cs typeface="Times New Roman"/>
              </a:rPr>
              <a:t>задержкой психического</a:t>
            </a:r>
            <a:r>
              <a:rPr spc="38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развития,</a:t>
            </a:r>
            <a:endParaRPr dirty="0">
              <a:latin typeface="Times New Roman"/>
              <a:cs typeface="Times New Roman"/>
            </a:endParaRPr>
          </a:p>
          <a:p>
            <a:pPr marL="157163" indent="-89535">
              <a:buChar char="-"/>
              <a:tabLst>
                <a:tab pos="157163" algn="l"/>
              </a:tabLst>
            </a:pPr>
            <a:r>
              <a:rPr spc="-4" dirty="0">
                <a:latin typeface="Times New Roman"/>
                <a:cs typeface="Times New Roman"/>
              </a:rPr>
              <a:t>с </a:t>
            </a:r>
            <a:r>
              <a:rPr spc="-8" dirty="0">
                <a:latin typeface="Times New Roman"/>
                <a:cs typeface="Times New Roman"/>
              </a:rPr>
              <a:t>тяжёлыми нарушениями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речи,</a:t>
            </a:r>
            <a:endParaRPr dirty="0">
              <a:latin typeface="Times New Roman"/>
              <a:cs typeface="Times New Roman"/>
            </a:endParaRPr>
          </a:p>
          <a:p>
            <a:pPr marL="157163" indent="-89535">
              <a:buChar char="-"/>
              <a:tabLst>
                <a:tab pos="157163" algn="l"/>
              </a:tabLst>
            </a:pPr>
            <a:r>
              <a:rPr spc="-4" dirty="0">
                <a:latin typeface="Times New Roman"/>
                <a:cs typeface="Times New Roman"/>
              </a:rPr>
              <a:t>с </a:t>
            </a:r>
            <a:r>
              <a:rPr spc="-8" dirty="0">
                <a:latin typeface="Times New Roman"/>
                <a:cs typeface="Times New Roman"/>
              </a:rPr>
              <a:t>нарушениями опорно-двигательного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аппарата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2662" y="1860337"/>
            <a:ext cx="4200525" cy="951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955">
            <a:solidFill>
              <a:srgbClr val="00AFEF"/>
            </a:solidFill>
          </a:ln>
        </p:spPr>
        <p:txBody>
          <a:bodyPr vert="horz" wrap="square" lIns="0" tIns="28099" rIns="0" bIns="0" rtlCol="0">
            <a:spAutoFit/>
          </a:bodyPr>
          <a:lstStyle/>
          <a:p>
            <a:pPr marL="68580" marR="155734">
              <a:spcBef>
                <a:spcPts val="221"/>
              </a:spcBef>
            </a:pPr>
            <a:r>
              <a:rPr sz="2000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прочтение </a:t>
            </a:r>
            <a:r>
              <a:rPr sz="2000" spc="-4" dirty="0">
                <a:latin typeface="Times New Roman"/>
                <a:cs typeface="Times New Roman"/>
              </a:rPr>
              <a:t>текста </a:t>
            </a:r>
            <a:r>
              <a:rPr sz="2000" spc="-8" dirty="0">
                <a:latin typeface="Times New Roman"/>
                <a:cs typeface="Times New Roman"/>
              </a:rPr>
              <a:t>организатором </a:t>
            </a:r>
            <a:r>
              <a:rPr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не осуществляется</a:t>
            </a:r>
            <a:r>
              <a:rPr sz="2000" spc="-4" dirty="0">
                <a:latin typeface="Times New Roman"/>
                <a:cs typeface="Times New Roman"/>
              </a:rPr>
              <a:t>,  </a:t>
            </a:r>
            <a:r>
              <a:rPr sz="2000" spc="-8" dirty="0">
                <a:latin typeface="Times New Roman"/>
                <a:cs typeface="Times New Roman"/>
              </a:rPr>
              <a:t>текст </a:t>
            </a:r>
            <a:r>
              <a:rPr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выдаётся </a:t>
            </a:r>
            <a:r>
              <a:rPr sz="2000" spc="-4" dirty="0">
                <a:latin typeface="Times New Roman"/>
                <a:cs typeface="Times New Roman"/>
              </a:rPr>
              <a:t>участникам на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20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3950" y="1885265"/>
            <a:ext cx="325755" cy="1087279"/>
          </a:xfrm>
          <a:custGeom>
            <a:avLst/>
            <a:gdLst/>
            <a:ahLst/>
            <a:cxnLst/>
            <a:rect l="l" t="t" r="r" b="b"/>
            <a:pathLst>
              <a:path w="434339" h="1449705">
                <a:moveTo>
                  <a:pt x="217169" y="0"/>
                </a:moveTo>
                <a:lnTo>
                  <a:pt x="217169" y="362331"/>
                </a:lnTo>
                <a:lnTo>
                  <a:pt x="0" y="362331"/>
                </a:lnTo>
                <a:lnTo>
                  <a:pt x="0" y="1086993"/>
                </a:lnTo>
                <a:lnTo>
                  <a:pt x="217169" y="1086993"/>
                </a:lnTo>
                <a:lnTo>
                  <a:pt x="217169" y="1449324"/>
                </a:lnTo>
                <a:lnTo>
                  <a:pt x="434339" y="724662"/>
                </a:lnTo>
                <a:lnTo>
                  <a:pt x="21716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163504" y="1885264"/>
            <a:ext cx="325755" cy="1087279"/>
          </a:xfrm>
          <a:custGeom>
            <a:avLst/>
            <a:gdLst/>
            <a:ahLst/>
            <a:cxnLst/>
            <a:rect l="l" t="t" r="r" b="b"/>
            <a:pathLst>
              <a:path w="434339" h="1449705">
                <a:moveTo>
                  <a:pt x="217169" y="1449324"/>
                </a:moveTo>
                <a:lnTo>
                  <a:pt x="217169" y="1086993"/>
                </a:lnTo>
                <a:lnTo>
                  <a:pt x="0" y="1086993"/>
                </a:lnTo>
                <a:lnTo>
                  <a:pt x="0" y="362331"/>
                </a:lnTo>
                <a:lnTo>
                  <a:pt x="217169" y="362331"/>
                </a:lnTo>
                <a:lnTo>
                  <a:pt x="217169" y="0"/>
                </a:lnTo>
                <a:lnTo>
                  <a:pt x="434339" y="724662"/>
                </a:lnTo>
                <a:lnTo>
                  <a:pt x="217169" y="1449324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202882" y="5274813"/>
            <a:ext cx="4762976" cy="1478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955">
            <a:solidFill>
              <a:srgbClr val="00AF50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67628">
              <a:spcBef>
                <a:spcPts val="229"/>
              </a:spcBef>
            </a:pPr>
            <a:r>
              <a:rPr b="1" spc="-15" dirty="0">
                <a:latin typeface="Times New Roman"/>
                <a:cs typeface="Times New Roman"/>
              </a:rPr>
              <a:t>Категории </a:t>
            </a:r>
            <a:r>
              <a:rPr b="1" spc="-8" dirty="0">
                <a:latin typeface="Times New Roman"/>
                <a:cs typeface="Times New Roman"/>
              </a:rPr>
              <a:t>участников</a:t>
            </a:r>
            <a:r>
              <a:rPr b="1" spc="19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ГВЭ</a:t>
            </a:r>
            <a:r>
              <a:rPr spc="-4" dirty="0"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 marL="167164" indent="-100013">
              <a:spcBef>
                <a:spcPts val="450"/>
              </a:spcBef>
              <a:buChar char="-"/>
              <a:tabLst>
                <a:tab pos="167640" algn="l"/>
              </a:tabLst>
            </a:pPr>
            <a:r>
              <a:rPr spc="-4" dirty="0">
                <a:latin typeface="Times New Roman"/>
                <a:cs typeface="Times New Roman"/>
              </a:rPr>
              <a:t>обучающиеся без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ОВЗ,</a:t>
            </a:r>
            <a:endParaRPr dirty="0">
              <a:latin typeface="Times New Roman"/>
              <a:cs typeface="Times New Roman"/>
            </a:endParaRPr>
          </a:p>
          <a:p>
            <a:pPr marL="67628" marR="244793">
              <a:buChar char="-"/>
              <a:tabLst>
                <a:tab pos="167640" algn="l"/>
              </a:tabLst>
            </a:pPr>
            <a:r>
              <a:rPr spc="-4" dirty="0">
                <a:latin typeface="Times New Roman"/>
                <a:cs typeface="Times New Roman"/>
              </a:rPr>
              <a:t>иные </a:t>
            </a:r>
            <a:r>
              <a:rPr spc="-11" dirty="0">
                <a:latin typeface="Times New Roman"/>
                <a:cs typeface="Times New Roman"/>
              </a:rPr>
              <a:t>категории обучающихся, </a:t>
            </a:r>
            <a:r>
              <a:rPr spc="-19" dirty="0">
                <a:latin typeface="Times New Roman"/>
                <a:cs typeface="Times New Roman"/>
              </a:rPr>
              <a:t>которым </a:t>
            </a:r>
            <a:r>
              <a:rPr spc="-4" dirty="0">
                <a:latin typeface="Times New Roman"/>
                <a:cs typeface="Times New Roman"/>
              </a:rPr>
              <a:t>требуется создание  специальных </a:t>
            </a:r>
            <a:r>
              <a:rPr dirty="0">
                <a:latin typeface="Times New Roman"/>
                <a:cs typeface="Times New Roman"/>
              </a:rPr>
              <a:t>условий </a:t>
            </a:r>
            <a:r>
              <a:rPr spc="-15" dirty="0">
                <a:latin typeface="Times New Roman"/>
                <a:cs typeface="Times New Roman"/>
              </a:rPr>
              <a:t>(диабет, </a:t>
            </a:r>
            <a:r>
              <a:rPr spc="-11" dirty="0">
                <a:latin typeface="Times New Roman"/>
                <a:cs typeface="Times New Roman"/>
              </a:rPr>
              <a:t>онкология, </a:t>
            </a:r>
            <a:r>
              <a:rPr spc="-4" dirty="0">
                <a:latin typeface="Times New Roman"/>
                <a:cs typeface="Times New Roman"/>
              </a:rPr>
              <a:t>астма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др.).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98236" y="5274813"/>
            <a:ext cx="3055455" cy="1568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955">
            <a:solidFill>
              <a:srgbClr val="00AF50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algn="ctr">
              <a:spcBef>
                <a:spcPts val="229"/>
              </a:spcBef>
            </a:pPr>
            <a:r>
              <a:rPr sz="200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Текст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читается </a:t>
            </a:r>
            <a:r>
              <a:rPr sz="20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организатором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4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раза</a:t>
            </a:r>
            <a:endParaRPr sz="2000" dirty="0">
              <a:latin typeface="Times New Roman"/>
              <a:cs typeface="Times New Roman"/>
            </a:endParaRPr>
          </a:p>
          <a:p>
            <a:pPr marL="283845" marR="277654" algn="ctr"/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8" dirty="0">
                <a:latin typeface="Times New Roman"/>
                <a:cs typeface="Times New Roman"/>
              </a:rPr>
              <a:t>интервалом </a:t>
            </a:r>
            <a:r>
              <a:rPr sz="2000" dirty="0">
                <a:latin typeface="Times New Roman"/>
                <a:cs typeface="Times New Roman"/>
              </a:rPr>
              <a:t>между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прочтениями  </a:t>
            </a:r>
            <a:r>
              <a:rPr sz="2000" spc="-4" dirty="0">
                <a:latin typeface="Times New Roman"/>
                <a:cs typeface="Times New Roman"/>
              </a:rPr>
              <a:t>текста </a:t>
            </a:r>
            <a:r>
              <a:rPr sz="2000" dirty="0">
                <a:latin typeface="Times New Roman"/>
                <a:cs typeface="Times New Roman"/>
              </a:rPr>
              <a:t>2,5-3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минуты</a:t>
            </a:r>
          </a:p>
        </p:txBody>
      </p:sp>
      <p:sp>
        <p:nvSpPr>
          <p:cNvPr id="13" name="object 13"/>
          <p:cNvSpPr/>
          <p:nvPr/>
        </p:nvSpPr>
        <p:spPr>
          <a:xfrm>
            <a:off x="5405157" y="5249368"/>
            <a:ext cx="324803" cy="1087279"/>
          </a:xfrm>
          <a:custGeom>
            <a:avLst/>
            <a:gdLst/>
            <a:ahLst/>
            <a:cxnLst/>
            <a:rect l="l" t="t" r="r" b="b"/>
            <a:pathLst>
              <a:path w="433070" h="1449704">
                <a:moveTo>
                  <a:pt x="216407" y="0"/>
                </a:moveTo>
                <a:lnTo>
                  <a:pt x="216407" y="362331"/>
                </a:lnTo>
                <a:lnTo>
                  <a:pt x="0" y="362331"/>
                </a:lnTo>
                <a:lnTo>
                  <a:pt x="0" y="1086993"/>
                </a:lnTo>
                <a:lnTo>
                  <a:pt x="216407" y="1086993"/>
                </a:lnTo>
                <a:lnTo>
                  <a:pt x="216407" y="1449324"/>
                </a:lnTo>
                <a:lnTo>
                  <a:pt x="432815" y="724662"/>
                </a:lnTo>
                <a:lnTo>
                  <a:pt x="216407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405158" y="5249369"/>
            <a:ext cx="324803" cy="1087279"/>
          </a:xfrm>
          <a:custGeom>
            <a:avLst/>
            <a:gdLst/>
            <a:ahLst/>
            <a:cxnLst/>
            <a:rect l="l" t="t" r="r" b="b"/>
            <a:pathLst>
              <a:path w="433070" h="1449704">
                <a:moveTo>
                  <a:pt x="216407" y="1449324"/>
                </a:moveTo>
                <a:lnTo>
                  <a:pt x="216407" y="1086993"/>
                </a:lnTo>
                <a:lnTo>
                  <a:pt x="0" y="1086993"/>
                </a:lnTo>
                <a:lnTo>
                  <a:pt x="0" y="362331"/>
                </a:lnTo>
                <a:lnTo>
                  <a:pt x="216407" y="362331"/>
                </a:lnTo>
                <a:lnTo>
                  <a:pt x="216407" y="0"/>
                </a:lnTo>
                <a:lnTo>
                  <a:pt x="432815" y="724662"/>
                </a:lnTo>
                <a:lnTo>
                  <a:pt x="216407" y="1449324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202596" y="3801475"/>
            <a:ext cx="8751094" cy="1010854"/>
          </a:xfrm>
          <a:prstGeom prst="rect">
            <a:avLst/>
          </a:prstGeom>
          <a:solidFill>
            <a:srgbClr val="FAE4D5"/>
          </a:solidFill>
          <a:ln w="28955">
            <a:solidFill>
              <a:srgbClr val="006FC0"/>
            </a:solidFill>
          </a:ln>
        </p:spPr>
        <p:txBody>
          <a:bodyPr vert="horz" wrap="square" lIns="0" tIns="86678" rIns="0" bIns="0" rtlCol="0">
            <a:spAutoFit/>
          </a:bodyPr>
          <a:lstStyle/>
          <a:p>
            <a:pPr algn="ctr">
              <a:spcBef>
                <a:spcPts val="683"/>
              </a:spcBef>
            </a:pPr>
            <a:r>
              <a:rPr sz="2000" spc="-4" dirty="0">
                <a:latin typeface="Times New Roman"/>
                <a:cs typeface="Times New Roman"/>
              </a:rPr>
              <a:t>Участники ГВЭ могут </a:t>
            </a:r>
            <a:r>
              <a:rPr sz="2000" spc="-8" dirty="0">
                <a:latin typeface="Times New Roman"/>
                <a:cs typeface="Times New Roman"/>
              </a:rPr>
              <a:t>работать </a:t>
            </a:r>
            <a:r>
              <a:rPr sz="2000" spc="-4" dirty="0">
                <a:latin typeface="Times New Roman"/>
                <a:cs typeface="Times New Roman"/>
              </a:rPr>
              <a:t>с листами </a:t>
            </a:r>
            <a:r>
              <a:rPr sz="2000" spc="-19" dirty="0">
                <a:latin typeface="Times New Roman"/>
                <a:cs typeface="Times New Roman"/>
              </a:rPr>
              <a:t>бумаги </a:t>
            </a:r>
            <a:r>
              <a:rPr sz="2000" spc="-4" dirty="0">
                <a:latin typeface="Times New Roman"/>
                <a:cs typeface="Times New Roman"/>
              </a:rPr>
              <a:t>для </a:t>
            </a:r>
            <a:r>
              <a:rPr sz="2000" spc="-11" dirty="0">
                <a:latin typeface="Times New Roman"/>
                <a:cs typeface="Times New Roman"/>
              </a:rPr>
              <a:t>черновиков, выписывать ключевые </a:t>
            </a:r>
            <a:r>
              <a:rPr sz="2000" spc="-8" dirty="0">
                <a:latin typeface="Times New Roman"/>
                <a:cs typeface="Times New Roman"/>
              </a:rPr>
              <a:t>слова, </a:t>
            </a:r>
            <a:r>
              <a:rPr sz="2000" dirty="0">
                <a:latin typeface="Times New Roman"/>
                <a:cs typeface="Times New Roman"/>
              </a:rPr>
              <a:t>составляя </a:t>
            </a:r>
            <a:r>
              <a:rPr sz="2000" spc="-8" dirty="0">
                <a:latin typeface="Times New Roman"/>
                <a:cs typeface="Times New Roman"/>
              </a:rPr>
              <a:t>план</a:t>
            </a:r>
            <a:r>
              <a:rPr sz="2000" spc="4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изложения.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Переписывать текст </a:t>
            </a:r>
            <a:r>
              <a:rPr sz="2000" spc="-11" dirty="0">
                <a:solidFill>
                  <a:srgbClr val="FF0000"/>
                </a:solidFill>
                <a:latin typeface="Times New Roman"/>
                <a:cs typeface="Times New Roman"/>
              </a:rPr>
              <a:t>изложения </a:t>
            </a:r>
            <a:r>
              <a:rPr sz="2000" spc="-4" dirty="0">
                <a:solidFill>
                  <a:srgbClr val="FF0000"/>
                </a:solidFill>
                <a:latin typeface="Times New Roman"/>
                <a:cs typeface="Times New Roman"/>
              </a:rPr>
              <a:t>на черновики</a:t>
            </a:r>
            <a:r>
              <a:rPr sz="2000" spc="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запрещено!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8815" y="3431137"/>
            <a:ext cx="2286000" cy="327291"/>
          </a:xfrm>
          <a:custGeom>
            <a:avLst/>
            <a:gdLst/>
            <a:ahLst/>
            <a:cxnLst/>
            <a:rect l="l" t="t" r="r" b="b"/>
            <a:pathLst>
              <a:path w="3048000" h="262254">
                <a:moveTo>
                  <a:pt x="0" y="131063"/>
                </a:moveTo>
                <a:lnTo>
                  <a:pt x="1524000" y="0"/>
                </a:lnTo>
                <a:lnTo>
                  <a:pt x="3048000" y="131063"/>
                </a:lnTo>
                <a:lnTo>
                  <a:pt x="2286000" y="131063"/>
                </a:lnTo>
                <a:lnTo>
                  <a:pt x="2286000" y="262127"/>
                </a:lnTo>
                <a:lnTo>
                  <a:pt x="762000" y="262127"/>
                </a:lnTo>
                <a:lnTo>
                  <a:pt x="762000" y="131063"/>
                </a:lnTo>
                <a:lnTo>
                  <a:pt x="0" y="1310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3428815" y="4834708"/>
            <a:ext cx="2278380" cy="366837"/>
          </a:xfrm>
          <a:custGeom>
            <a:avLst/>
            <a:gdLst/>
            <a:ahLst/>
            <a:cxnLst/>
            <a:rect l="l" t="t" r="r" b="b"/>
            <a:pathLst>
              <a:path w="3037840" h="360045">
                <a:moveTo>
                  <a:pt x="0" y="179831"/>
                </a:moveTo>
                <a:lnTo>
                  <a:pt x="759333" y="179831"/>
                </a:lnTo>
                <a:lnTo>
                  <a:pt x="759333" y="0"/>
                </a:lnTo>
                <a:lnTo>
                  <a:pt x="2277999" y="0"/>
                </a:lnTo>
                <a:lnTo>
                  <a:pt x="2277999" y="179831"/>
                </a:lnTo>
                <a:lnTo>
                  <a:pt x="3037332" y="179831"/>
                </a:lnTo>
                <a:lnTo>
                  <a:pt x="1518665" y="359663"/>
                </a:lnTo>
                <a:lnTo>
                  <a:pt x="0" y="17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950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картинка русский язы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19768"/>
            <a:ext cx="1785950" cy="1661338"/>
          </a:xfrm>
          <a:prstGeom prst="rect">
            <a:avLst/>
          </a:prstGeom>
          <a:noFill/>
        </p:spPr>
      </p:pic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2214547" y="1038181"/>
            <a:ext cx="650085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ГВЭ по русскому языку в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стном виде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проводится с использованием билетов и бланков ответов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44565"/>
            <a:ext cx="3071802" cy="321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11" y="2903591"/>
            <a:ext cx="2425699" cy="21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393266" y="3401997"/>
            <a:ext cx="21431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билетов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3 вопроса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каждом</a:t>
            </a: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613980" y="3906340"/>
            <a:ext cx="522738" cy="7143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6143644"/>
            <a:ext cx="8786874" cy="5714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обучения и воспитания не используются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6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Государственный выпускной экзамен (ГВЭ)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3071802" y="1285860"/>
            <a:ext cx="5857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ГВЭ по математике в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письменном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виде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использованием ЭМ и бланков ответов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928934"/>
            <a:ext cx="1714479" cy="17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9768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15001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2786050" y="4500570"/>
            <a:ext cx="6357950" cy="2143116"/>
            <a:chOff x="2786050" y="4500594"/>
            <a:chExt cx="6357950" cy="21431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786050" y="5429264"/>
              <a:ext cx="3786214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324000" rtlCol="0" anchor="ctr"/>
            <a:lstStyle/>
            <a:p>
              <a:pPr lvl="0" algn="ctr"/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участников </a:t>
              </a:r>
              <a:b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ОВЗ, детей-инвалидов и инвалидов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16" y="5429264"/>
              <a:ext cx="2285984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час 30 минут </a:t>
              </a: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(325 минут)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7572396" y="4500594"/>
              <a:ext cx="857256" cy="857256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6215074" y="5715016"/>
              <a:ext cx="857256" cy="571504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282" y="3500438"/>
            <a:ext cx="2786082" cy="1785950"/>
            <a:chOff x="285720" y="3286124"/>
            <a:chExt cx="2786082" cy="1785950"/>
          </a:xfrm>
        </p:grpSpPr>
        <p:sp>
          <p:nvSpPr>
            <p:cNvPr id="20" name="Двойная стрелка влево/вверх 19"/>
            <p:cNvSpPr/>
            <p:nvPr/>
          </p:nvSpPr>
          <p:spPr>
            <a:xfrm>
              <a:off x="1857356" y="4357694"/>
              <a:ext cx="642942" cy="714380"/>
            </a:xfrm>
            <a:prstGeom prst="left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720" y="3286124"/>
              <a:ext cx="2786082" cy="956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предоставляются в ППЭ</a:t>
              </a:r>
              <a:endPara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5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Государственный выпускной экзамен (ГВЭ)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9"/>
            <a:ext cx="9144793" cy="9266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19310" y="838468"/>
          <a:ext cx="8770512" cy="388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745" y="69027"/>
            <a:ext cx="826311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ea typeface="+mj-ea"/>
                <a:cs typeface="+mj-cs"/>
              </a:rPr>
              <a:t>Специфика ЭМ </a:t>
            </a:r>
            <a:r>
              <a:rPr lang="ru-RU" sz="2800" b="1" cap="all" dirty="0" smtClean="0">
                <a:solidFill>
                  <a:srgbClr val="C00000"/>
                </a:solidFill>
                <a:ea typeface="+mj-ea"/>
                <a:cs typeface="+mj-cs"/>
              </a:rPr>
              <a:t> по математике для </a:t>
            </a:r>
            <a:r>
              <a:rPr lang="ru-RU" sz="2800" b="1" cap="all" dirty="0">
                <a:solidFill>
                  <a:srgbClr val="C00000"/>
                </a:solidFill>
                <a:ea typeface="+mj-ea"/>
                <a:cs typeface="+mj-cs"/>
              </a:rPr>
              <a:t>разных категорий участников с ОВЗ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0700" y="4605390"/>
          <a:ext cx="8783392" cy="2252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1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51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76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Номера вариантов ЭМ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ГВЭ по математике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1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100-ые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заданий, из которых 10 заданий с кратким ответом и 2 задания с развернутым ответом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80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200-ые 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заданий с кратким ответом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300-ые</a:t>
                      </a:r>
                    </a:p>
                    <a:p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 аналогичны 100-м номерам вариантов, но в текстах заданий сведены к минимуму визуальные образы. </a:t>
                      </a:r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3143240" y="1285860"/>
            <a:ext cx="578647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ГВЭ по математике в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стном виде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проводится с использованием билетов и бланков ответов</a:t>
            </a: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2425699" cy="21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00430" y="4143380"/>
            <a:ext cx="21431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билетов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5 заданий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каждом</a:t>
            </a: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881870" y="4404750"/>
            <a:ext cx="522738" cy="7143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29768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14620"/>
            <a:ext cx="3001961" cy="31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6000768"/>
            <a:ext cx="8786874" cy="7143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справочные материалы выдаются вместе с текстом экзаменационной работы. В ППЭ участнику предоставляется линейка.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blipFill dpi="0" rotWithShape="1">
            <a:blip r:embed="rId6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Государственный выпускной экзамен (ГВЭ)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857250"/>
            <a:ext cx="8906256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466" y="139783"/>
            <a:ext cx="9144000" cy="725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890335" y="147894"/>
            <a:ext cx="7378262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ЭМ и 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особенности </a:t>
            </a:r>
            <a:r>
              <a:rPr sz="2400" b="1" spc="-8" dirty="0">
                <a:solidFill>
                  <a:srgbClr val="C00000"/>
                </a:solidFill>
                <a:latin typeface="Calibri"/>
                <a:cs typeface="Calibri"/>
              </a:rPr>
              <a:t>проведения 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ГВЭ</a:t>
            </a:r>
            <a:r>
              <a:rPr sz="2400" b="1" u="heavy" spc="-4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Calibri"/>
                <a:cs typeface="Calibri"/>
              </a:rPr>
              <a:t>в </a:t>
            </a:r>
            <a:r>
              <a:rPr sz="2400" b="1" u="heavy" spc="-8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Calibri"/>
                <a:cs typeface="Calibri"/>
              </a:rPr>
              <a:t>устной</a:t>
            </a:r>
            <a:r>
              <a:rPr sz="2400" b="1" u="heavy" spc="19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4" dirty="0">
                <a:solidFill>
                  <a:srgbClr val="C00000"/>
                </a:solidFill>
                <a:uFill>
                  <a:solidFill>
                    <a:srgbClr val="AB303B"/>
                  </a:solidFill>
                </a:uFill>
                <a:latin typeface="Calibri"/>
                <a:cs typeface="Calibri"/>
              </a:rPr>
              <a:t>форме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237743" y="999733"/>
          <a:ext cx="8741319" cy="556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390"/>
                <a:gridCol w="1495370"/>
                <a:gridCol w="962055"/>
                <a:gridCol w="4844504"/>
              </a:tblGrid>
              <a:tr h="74666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(900-ые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варианты)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9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подготовки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ответов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 вопросы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билета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6510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  заданий в  билете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Средства обучения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 воспитания</a:t>
                      </a:r>
                      <a:r>
                        <a:rPr sz="1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/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9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86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9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9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9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линейка,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содержащая справочной информации,</a:t>
                      </a:r>
                      <a:r>
                        <a:rPr sz="14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справочные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864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непрограммируемый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калькулятор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справочные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непрограммируемый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калькулятор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справочные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86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3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45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3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3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выполнения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задания 2 –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компьютеры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(ПО,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14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использовалось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860"/>
                        </a:lnSpc>
                        <a:spcBef>
                          <a:spcPts val="14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при изучении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информатики)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атласы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истории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России для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6–9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классов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86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8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8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8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непрограммируемый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калькулятор,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географические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атласы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7–9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86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классов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(любого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издательства)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356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двуязычные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словари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356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</a:p>
                  </a:txBody>
                  <a:tcPr marL="0" marR="0" marT="423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8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8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28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</a:p>
                  </a:txBody>
                  <a:tcPr marL="0" marR="0" marT="428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55576" y="692696"/>
            <a:ext cx="3960440" cy="3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 себя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51520" y="1124744"/>
            <a:ext cx="4536504" cy="16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 регистрации и бланк ответов, связанных между собой по единому коду работы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КИМ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ответов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0"/>
            <a:ext cx="9215438" cy="620687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ЭМ для проведения ГВЭ 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37626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362547" cy="324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Прямая со стрелкой 31"/>
          <p:cNvCxnSpPr/>
          <p:nvPr/>
        </p:nvCxnSpPr>
        <p:spPr>
          <a:xfrm flipV="1">
            <a:off x="4572000" y="1412776"/>
            <a:ext cx="288032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99992" y="1844824"/>
            <a:ext cx="208823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452320" y="1196752"/>
            <a:ext cx="72008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2204864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3"/>
            <a:ext cx="237626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79512" y="2852936"/>
            <a:ext cx="4536000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ДБО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выдается по просьбе участника ГВЭ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случае нехватки места для записи ответов на бланке ответов (включая его оборотную сторону)</a:t>
            </a:r>
          </a:p>
          <a:p>
            <a:pPr algn="just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«Лист №» вносится порядковый номер (при этом листом № 1 является основной бланк ответов)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5940152" y="836712"/>
            <a:ext cx="216024" cy="576064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172400" y="764704"/>
            <a:ext cx="216024" cy="6480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8388424" y="2636912"/>
            <a:ext cx="216024" cy="6480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6228184" y="2708920"/>
            <a:ext cx="216024" cy="576064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5805265"/>
            <a:ext cx="4355976" cy="101566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Внимание! места для записи ответов на бланке ответов, включая его оборотную сторону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179512" y="4913784"/>
            <a:ext cx="4464496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для заполнения полей верхней части бланка («Код региона», «Код предмета», «Название предмета», «Номер варианта» и «Код работы») должна полностью соответствовать информации бланка регистрации.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4644008" y="3140968"/>
            <a:ext cx="2664296" cy="2520280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644008" y="1196752"/>
            <a:ext cx="1800200" cy="4536504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Выгнутая вверх стрелка 60"/>
          <p:cNvSpPr/>
          <p:nvPr/>
        </p:nvSpPr>
        <p:spPr>
          <a:xfrm rot="2822676">
            <a:off x="4284704" y="2415637"/>
            <a:ext cx="574590" cy="44889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596336" y="2852936"/>
            <a:ext cx="28803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4644008" y="2924944"/>
            <a:ext cx="2880320" cy="122413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0" y="487800"/>
            <a:ext cx="8881481" cy="67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43521" y="107961"/>
            <a:ext cx="8660160" cy="658080"/>
          </a:xfrm>
          <a:prstGeom prst="rect">
            <a:avLst/>
          </a:prstGeom>
          <a:noFill/>
          <a:ln>
            <a:noFill/>
          </a:ln>
        </p:spPr>
        <p:txBody>
          <a:bodyPr lIns="89990" tIns="46795" rIns="89990" bIns="46795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</a:rPr>
              <a:t>Сроки проведения </a:t>
            </a: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ea typeface="MS Gothic" panose="020B0609070205080204" pitchFamily="49" charset="-128"/>
              </a:rPr>
              <a:t>ГВЭ-9 2021</a:t>
            </a:r>
            <a:endParaRPr lang="ru-RU" altLang="ru-RU" sz="3200" b="1" dirty="0">
              <a:solidFill>
                <a:srgbClr val="C00000"/>
              </a:solidFill>
              <a:latin typeface="+mn-lt"/>
              <a:ea typeface="MS Gothic" panose="020B0609070205080204" pitchFamily="49" charset="-128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62001" y="766041"/>
            <a:ext cx="7975600" cy="1695415"/>
          </a:xfrm>
          <a:prstGeom prst="rect">
            <a:avLst/>
          </a:prstGeom>
          <a:solidFill>
            <a:srgbClr val="E2FAC2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89990" tIns="107989" rIns="89990" bIns="107989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305">
              <a:defRPr/>
            </a:pPr>
            <a:r>
              <a:rPr lang="ru-RU" sz="24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Основной </a:t>
            </a:r>
            <a:r>
              <a:rPr lang="ru-RU" sz="24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период </a:t>
            </a:r>
          </a:p>
          <a:p>
            <a:pPr defTabSz="914305">
              <a:defRPr/>
            </a:pP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24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мая по 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02 июля 2021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года</a:t>
            </a:r>
          </a:p>
          <a:p>
            <a:pPr defTabSz="914305">
              <a:defRPr/>
            </a:pPr>
            <a:r>
              <a:rPr lang="ru-RU" sz="2400" b="1" dirty="0">
                <a:solidFill>
                  <a:srgbClr val="050402"/>
                </a:solidFill>
                <a:cs typeface="Times New Roman" panose="02020603050405020304" pitchFamily="18" charset="0"/>
              </a:rPr>
              <a:t>Дополнительный период</a:t>
            </a:r>
          </a:p>
          <a:p>
            <a:pPr defTabSz="914305">
              <a:defRPr/>
            </a:pPr>
            <a:r>
              <a:rPr lang="ru-RU" sz="2400" b="1" dirty="0">
                <a:solidFill>
                  <a:srgbClr val="050402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сентября по 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15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сентября 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2021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762001" y="2841295"/>
            <a:ext cx="7975600" cy="956751"/>
          </a:xfrm>
          <a:prstGeom prst="rect">
            <a:avLst/>
          </a:prstGeom>
          <a:solidFill>
            <a:srgbClr val="E2FAC2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89990" tIns="107989" rIns="89990" bIns="107989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305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Пересдача</a:t>
            </a:r>
            <a:r>
              <a:rPr lang="ru-RU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50402"/>
                </a:solidFill>
                <a:cs typeface="Times New Roman" panose="02020603050405020304" pitchFamily="18" charset="0"/>
              </a:rPr>
              <a:t>неудовлетворительных результатов не более чем </a:t>
            </a:r>
            <a:r>
              <a:rPr lang="ru-RU" sz="24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учебному предмету </a:t>
            </a:r>
            <a:endParaRPr lang="ru-RU" sz="2400" dirty="0">
              <a:solidFill>
                <a:srgbClr val="05040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1" y="4177885"/>
            <a:ext cx="7975600" cy="2249412"/>
          </a:xfrm>
          <a:prstGeom prst="rect">
            <a:avLst/>
          </a:prstGeom>
          <a:solidFill>
            <a:srgbClr val="E2FAC2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89990" tIns="107989" rIns="89990" bIns="107989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defTabSz="914305">
              <a:defRPr/>
            </a:pPr>
            <a:r>
              <a:rPr 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Повторно в сентябре</a:t>
            </a:r>
          </a:p>
          <a:p>
            <a:pPr marL="342865" indent="-342865" defTabSz="914305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Не прошедшие ГИА-9</a:t>
            </a:r>
          </a:p>
          <a:p>
            <a:pPr marL="342865" indent="-342865" defTabSz="914305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Получившие </a:t>
            </a:r>
            <a:r>
              <a:rPr lang="ru-RU" sz="22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неудовлетворительные </a:t>
            </a: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результаты </a:t>
            </a:r>
            <a:r>
              <a:rPr lang="ru-RU" sz="22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по 2 </a:t>
            </a:r>
            <a:r>
              <a:rPr lang="ru-RU" sz="22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 обязательным предметам</a:t>
            </a:r>
            <a:endParaRPr lang="ru-RU" sz="2200" b="1" dirty="0">
              <a:solidFill>
                <a:srgbClr val="050402"/>
              </a:solidFill>
              <a:cs typeface="Times New Roman" panose="02020603050405020304" pitchFamily="18" charset="0"/>
            </a:endParaRPr>
          </a:p>
          <a:p>
            <a:pPr marL="342865" indent="-342865" defTabSz="914305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Получившие повторно неудовлетворительный результат по одному </a:t>
            </a:r>
            <a:r>
              <a:rPr lang="ru-RU" sz="2200" b="1" dirty="0" smtClean="0">
                <a:solidFill>
                  <a:srgbClr val="050402"/>
                </a:solidFill>
                <a:cs typeface="Times New Roman" panose="02020603050405020304" pitchFamily="18" charset="0"/>
              </a:rPr>
              <a:t>учебному предмету </a:t>
            </a:r>
            <a:r>
              <a:rPr lang="ru-RU" sz="2200" b="1" dirty="0">
                <a:solidFill>
                  <a:srgbClr val="050402"/>
                </a:solidFill>
                <a:cs typeface="Times New Roman" panose="02020603050405020304" pitchFamily="18" charset="0"/>
              </a:rPr>
              <a:t>при пересдаче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448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53737"/>
            <a:ext cx="466396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"/>
            <a:ext cx="4403768" cy="6858000"/>
          </a:xfrm>
          <a:prstGeom prst="rect">
            <a:avLst/>
          </a:prstGeom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1529281" y="1161001"/>
            <a:ext cx="6392160" cy="6177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1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70274" y="1147950"/>
            <a:ext cx="849127" cy="308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1772" y="993713"/>
            <a:ext cx="849127" cy="308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916" y="63263"/>
            <a:ext cx="65705" cy="10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399" y="53737"/>
            <a:ext cx="67062" cy="10364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249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926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11" y="1635"/>
            <a:ext cx="5504464" cy="6858000"/>
          </a:xfrm>
          <a:prstGeom prst="rect">
            <a:avLst/>
          </a:prstGeom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1516321" y="1214281"/>
            <a:ext cx="6392160" cy="6177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1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6481" y="4880521"/>
            <a:ext cx="2855520" cy="128168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67500" tIns="54000" rIns="67500" bIns="5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54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Метки об удалении и не завершении</a:t>
            </a:r>
          </a:p>
        </p:txBody>
      </p:sp>
      <p:cxnSp>
        <p:nvCxnSpPr>
          <p:cNvPr id="48133" name="Прямая со стрелкой 2"/>
          <p:cNvCxnSpPr>
            <a:cxnSpLocks noChangeShapeType="1"/>
          </p:cNvCxnSpPr>
          <p:nvPr/>
        </p:nvCxnSpPr>
        <p:spPr bwMode="auto">
          <a:xfrm>
            <a:off x="3234241" y="5738761"/>
            <a:ext cx="756000" cy="54144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4" name="Прямоугольник 3"/>
          <p:cNvSpPr>
            <a:spLocks noChangeArrowheads="1"/>
          </p:cNvSpPr>
          <p:nvPr/>
        </p:nvSpPr>
        <p:spPr bwMode="auto">
          <a:xfrm>
            <a:off x="4063681" y="6009481"/>
            <a:ext cx="4623840" cy="45648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z="1633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499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0"/>
            <a:ext cx="9144793" cy="926672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ABF1-789B-4D34-9133-6B2A5178BC80}" type="slidenum">
              <a:rPr lang="ru-RU" sz="140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110" name="TextBox 17"/>
          <p:cNvSpPr txBox="1">
            <a:spLocks noChangeArrowheads="1"/>
          </p:cNvSpPr>
          <p:nvPr/>
        </p:nvSpPr>
        <p:spPr bwMode="auto">
          <a:xfrm>
            <a:off x="1888684" y="299260"/>
            <a:ext cx="559796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Заполнение бланков ГВЭ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6846" y="882501"/>
            <a:ext cx="8360640" cy="57789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694" lvl="2" indent="-525409" algn="just">
              <a:spcAft>
                <a:spcPts val="6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 при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печати:</a:t>
            </a: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БР и 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БО.</a:t>
            </a: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(БР, БО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 типа бланка на БР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 и 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ДБО.</a:t>
            </a:r>
            <a:endParaRPr lang="en-US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(БР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экзамена (БР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694" lvl="2" indent="-525409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ДБО</a:t>
            </a:r>
            <a:r>
              <a:rPr lang="en-US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ОО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(БР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ППЭ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 (БР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(ДБО).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данные (ФИО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en-US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подпись) (БР</a:t>
            </a: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(БР</a:t>
            </a:r>
            <a:r>
              <a:rPr lang="en-US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en-US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ДБО</a:t>
            </a:r>
            <a:r>
              <a:rPr lang="ru-RU" sz="2358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58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листа (ДБО).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367" lvl="2" indent="-525409" algn="just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235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работы (ДБО</a:t>
            </a:r>
            <a:r>
              <a:rPr lang="ru-RU" sz="2358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70" y="2627352"/>
            <a:ext cx="3422483" cy="342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2394"/>
            <a:ext cx="9144793" cy="926672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B8FD2-02CF-485B-B65F-59F3B77BBE9D}" type="slidenum">
              <a:rPr lang="ru-RU" sz="140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158" name="TextBox 17"/>
          <p:cNvSpPr txBox="1">
            <a:spLocks noChangeArrowheads="1"/>
          </p:cNvSpPr>
          <p:nvPr/>
        </p:nvSpPr>
        <p:spPr bwMode="auto">
          <a:xfrm>
            <a:off x="1650172" y="466085"/>
            <a:ext cx="61614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Заполнение бланков ГВЭ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483" y="1352520"/>
            <a:ext cx="8490240" cy="2986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5" lvl="2" algn="just"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r>
              <a:rPr lang="ru-RU" sz="2721" dirty="0" smtClean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72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экзамена ГВЭ в устной форме в поле ответа бланка ответов вписывается </a:t>
            </a:r>
            <a:r>
              <a:rPr lang="ru-RU" sz="272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аудиозаписи ответа участника</a:t>
            </a:r>
            <a:r>
              <a:rPr lang="en-US" sz="272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21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98" lvl="2" indent="528583" algn="ctr"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r>
              <a:rPr lang="ru-RU" sz="272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123_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1234567</a:t>
            </a:r>
          </a:p>
          <a:p>
            <a:pPr marL="1169867" lvl="2" indent="-541282" algn="ctr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tabLst>
                <a:tab pos="1523842" algn="l"/>
              </a:tabLst>
              <a:defRPr/>
            </a:pPr>
            <a:r>
              <a:rPr lang="ru-RU" sz="272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варианта:</a:t>
            </a:r>
            <a:r>
              <a:rPr lang="en-US" sz="272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1" b="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ru-RU" sz="2721" b="1" dirty="0">
              <a:solidFill>
                <a:srgbClr val="0504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9867" lvl="2" indent="-541282" algn="ctr"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tabLst>
                <a:tab pos="1523842" algn="l"/>
              </a:tabLst>
              <a:defRPr/>
            </a:pPr>
            <a:r>
              <a:rPr lang="ru-RU" sz="272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работы: </a:t>
            </a:r>
            <a:r>
              <a:rPr lang="ru-RU" sz="2721" b="1" dirty="0">
                <a:solidFill>
                  <a:srgbClr val="05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1234567</a:t>
            </a:r>
          </a:p>
        </p:txBody>
      </p:sp>
    </p:spTree>
    <p:extLst>
      <p:ext uri="{BB962C8B-B14F-4D97-AF65-F5344CB8AC3E}">
        <p14:creationId xmlns:p14="http://schemas.microsoft.com/office/powerpoint/2010/main" val="22973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548680"/>
            <a:ext cx="8964488" cy="183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организации входа участников в ППЭ: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Получить от члена ГЭК ЭМ и пакет руководителя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08.15 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распоряжение техническим специалистам о начале видеонаблюдения (в Штабе ППЭ до получения ЭМ, в аудиториях ППЭ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09.00 по местному времени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Вскрыть пакет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руководителя ППЭ, регистрация (по форме ППЭ-07), распределение, назначение ответственных организаторов (форма ППЭ-07) 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краткий инструктаж для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организаторов и работников ППЭ,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ранее 8.30 выдать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4713" y="2420888"/>
            <a:ext cx="5724128" cy="30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аудиториях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ППЭ-05-01-ГВЭ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ППЭ-05-02-ГВЭ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12-02,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12-04, ППЭ-16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таблички с номером аудитории,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зачитываемую организатором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началом экзамена для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таблички с номерами аудиторий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черновики со  штампом ОО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конверты для упаковки использованных черновиков и КИМ </a:t>
            </a:r>
          </a:p>
          <a:p>
            <a:pPr marL="263063" indent="-263063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внешние носители для перенесения записанных устных ответов участников ГВЭ (при необходимости)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/>
            <a:endParaRPr lang="ru-RU" sz="1400" dirty="0">
              <a:solidFill>
                <a:srgbClr val="006AB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420888"/>
            <a:ext cx="3168352" cy="115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аудитории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ППЭ-06-01 – для размещения  на информационном стенде при входе в ППЭ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46800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Подготовительные мероприятия в день экзамена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3645024"/>
            <a:ext cx="3168352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медицинскому работнику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определяющую порядок его работы во время проведения ГВЭ в ППЭ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учета участников ГВЭ, обратившихся  медицинскому работнику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5561856"/>
            <a:ext cx="5724128" cy="118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ответственным организаторам в аудитории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позднее 09.45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 Штабе ППЭ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 форме ППЭ-14-02-ГВЭ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Ведомость учета экзаменационных материалов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5589240"/>
            <a:ext cx="3024336" cy="115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общественным наблюдателям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общественного наблюдения в ППЭ»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57422" y="1071546"/>
            <a:ext cx="6643702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24000" anchor="ctr"/>
          <a:lstStyle/>
          <a:p>
            <a:pPr marL="777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документа, удостоверяющего его личность и наличия его в списках распределения в данный ППЭ в соответствии с формами ППЭ-06-01, ППЭ-06-02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Организация входа в ППЭ</a:t>
            </a:r>
          </a:p>
        </p:txBody>
      </p:sp>
      <p:pic>
        <p:nvPicPr>
          <p:cNvPr id="1946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2148604" cy="152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357422" y="2143116"/>
            <a:ext cx="6643702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24000" anchor="ctr"/>
          <a:lstStyle/>
          <a:p>
            <a:pPr marL="15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отсутствии участника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списках распределения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данный ППЭ данный участник в ППЭ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допускается!</a:t>
            </a:r>
          </a:p>
          <a:p>
            <a:pPr algn="ctr">
              <a:defRPr/>
            </a:pP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6978" y="3087918"/>
            <a:ext cx="6643702" cy="11428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24000" anchor="ctr"/>
          <a:lstStyle/>
          <a:p>
            <a:pPr marL="1588" algn="just" defTabSz="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отсутствия документа, удостоверяющего личность,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 ГВЭ, заполняется акт идентификации личности по форме ППЭ-20 сопровождающим из ОО участника.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43147" y="4800600"/>
            <a:ext cx="6643687" cy="16941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ВАЖНО!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участник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ГВЭ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опоздал на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экзамен,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 допускается к сдаче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ГВЭ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установленном порядке, при этом время окончания экзамена не продлевается, о чем сообщается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участнику.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Рекомендуется составить акт в свободной форме. Указанный акт подписывает участник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ГВЭ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руководитель ППЭ и член ГЭК. </a:t>
            </a: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51" name="Picture 20" descr="Картинки по запросу картинки опоздание в школ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4936331"/>
            <a:ext cx="1690502" cy="14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48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520" y="2808834"/>
            <a:ext cx="1528763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9902" y="1999263"/>
            <a:ext cx="1313672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482" name="AutoShape 22" descr="Картинки по запросу картинки опоздание в шк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" name="AutoShape 24" descr="Картинки по запросу картинки опоздание в шк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571480"/>
            <a:ext cx="900115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904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участников осуществляется не ранее 9.00 по местному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1"/>
            <a:ext cx="9144000" cy="500042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Начало проведения экзамена в аудитории ППЭ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500042"/>
            <a:ext cx="8786874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инструктажа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 себя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174625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информирование участников экзамена о порядке проведения экзамена; </a:t>
            </a:r>
          </a:p>
          <a:p>
            <a:pPr marL="533400" indent="-174625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правилах оформления экзаменационной работы; </a:t>
            </a:r>
          </a:p>
          <a:p>
            <a:pPr marL="533400" indent="-174625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продолжительности выполнения экзаменационной; </a:t>
            </a:r>
          </a:p>
          <a:p>
            <a:pPr marL="533400" indent="-174625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порядке подачи апелляций о нарушении установленного Порядка и о несогласии с выставленными баллами; </a:t>
            </a:r>
          </a:p>
          <a:p>
            <a:pPr marL="533400" indent="-174625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о случаях удаления с экзамена, о времени и месте ознакомления с результатами ГВЭ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786058"/>
            <a:ext cx="9144000" cy="4071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часть инструктажа не ранее 10.00  Организатор должен:</a:t>
            </a: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продемонстрировать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целостность упаковки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ЭМ;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вскрыть доставочный пакет с ИК 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ППЭ-05-02 ГВЭ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фиксируется дата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раздать участникам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произвольном порядке, глухим и слабослышащим обучающимся в напечатанном виде «Правила по заполнению бланков ГВЭ» и Инструкцию для участника;</a:t>
            </a: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дать участникам указание организатора вскрыть ИК, проверить комплектацию и наличие полиграфического брака, совпадение кода работы на бланке регистрации и бланке ответов ГВЭ, заполнить регистрационные поля бланков;</a:t>
            </a: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проверить правильность заполнения регистрационных полей бланков участниками, а также соответствие данных участника в бланке регистрации и документе, удостоверяющем личность;</a:t>
            </a:r>
          </a:p>
          <a:p>
            <a:pPr marL="87313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объявить начало, продолжительность и время окончания выполнения экзаменационной работы, время начала экзамена и  его окончания  зафиксировать на доске (информационном стенде).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20687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Действия организатора в аудитории ППЭ во время экзамена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14356"/>
            <a:ext cx="4500562" cy="435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ctr"/>
          <a:lstStyle/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3063" indent="-2630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требованию участника дополнительные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бланки. Код работы (вместе с номером листа) указывается организатором в аудитории при выдаче дополнительного бланка ответов участнику ГВЭ.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 у участников, досрочно завершивших выполнение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экзаменационной работы.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Информировать участников за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минут и за 5 минут до окончания экзамена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времени, оставшемся до конца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063" indent="-263063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Пересчитать за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окончания экзамена испорченные и имеющие полиграфические дефекты ИК, неиспользованные черновики, </a:t>
            </a:r>
          </a:p>
          <a:p>
            <a:pPr marL="263063" indent="-2630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ППЭ-05-02 ГВЭ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факты неявки участников на экзамен.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764704"/>
            <a:ext cx="4357148" cy="4307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72000" rIns="52613" bIns="72000"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Организаторам запрещается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97299" indent="-197299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покидать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аудиторию во время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 без уважительной причины 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7299" indent="-197299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себе средства связи; </a:t>
            </a:r>
          </a:p>
          <a:p>
            <a:pPr marL="197299" indent="-197299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оказывать содействие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передавать им средства связи, электронно-вычислительную технику,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фото-, аудио-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197299" indent="-197299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12000"/>
            <a:ext cx="9001156" cy="10571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0" rIns="52613" bIns="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обязаны:</a:t>
            </a:r>
          </a:p>
          <a:p>
            <a:pPr marL="197299" indent="-197299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порядком, следить за состоянием участников и при ухудшении самочувствия направлять участников в сопровождении организаторов вне аудиторий в медицинский пункт;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7299" indent="-197299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допускать нарушение участниками правил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и порядка проведения ГИА.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242447"/>
            <a:ext cx="8501122" cy="615553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В аудитории во время экзамена обязательно должны находиться</a:t>
            </a:r>
          </a:p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 два организатора</a:t>
            </a:r>
            <a:endParaRPr lang="ru-RU" sz="19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9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2" y="120681"/>
            <a:ext cx="8204468" cy="5604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cap="all" dirty="0" smtClean="0">
                <a:solidFill>
                  <a:srgbClr val="C00000"/>
                </a:solidFill>
                <a:latin typeface="+mn-lt"/>
              </a:rPr>
              <a:t>ГВЭ в устной форме </a:t>
            </a:r>
            <a:endParaRPr lang="ru-RU" altLang="ru-RU" sz="3200" b="1" cap="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993" y="995908"/>
            <a:ext cx="8753375" cy="58620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участника протоколируются организатором на бланках ответов с использованием (при необходимости) дополнительных бланков ответов.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ведется аудиозапись ответа участника экзамена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(технический специалист).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дополнительные материалы и оборудование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присутствует экзаменатор-собеседник.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привлекать в качестве экзаменаторов-собеседников педагогических работников, являющихся учителями обучающихся, сдающих экзамен в данном ППЭ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ответа участник знакомится с протоколом.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удиозаписи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участников сохраняются техническим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специалистом. Файл сохраняется в формате: номер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ППЭ_код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участника (указан на Бланке регистрации).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Выход участника с экзамена</a:t>
            </a: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1737" y="754385"/>
            <a:ext cx="6443663" cy="4468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marL="106363" algn="ctr">
              <a:buFont typeface="Arial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marL="106363" algn="ctr">
              <a:buFont typeface="Arial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время экзамена участники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имеют право выходить из аудитории и перемещаться по ППЭ только в сопровождении одного из организаторов вне аудитории.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выходе из аудитории обучающиеся оставляют документ, удостоверяющий личность, ЭМ, письменные принадлежности и черновики на своем рабочем столе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Организатор проверяет комплектность оставленных им на рабочем столе ЭМ и черновиков</a:t>
            </a:r>
          </a:p>
          <a:p>
            <a:pPr marL="177800" indent="-177800"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5"/>
          <p:cNvSpPr>
            <a:spLocks noChangeArrowheads="1"/>
          </p:cNvSpPr>
          <p:nvPr/>
        </p:nvSpPr>
        <p:spPr bwMode="auto">
          <a:xfrm>
            <a:off x="392906" y="5887814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 cstate="print"/>
          <a:srcRect l="3846" t="4682" r="7988" b="9510"/>
          <a:stretch/>
        </p:blipFill>
        <p:spPr>
          <a:xfrm>
            <a:off x="0" y="1047750"/>
            <a:ext cx="2286000" cy="218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39328" y="5378412"/>
            <a:ext cx="8465344" cy="1171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endParaRPr lang="ru-RU" sz="1600" b="1" dirty="0"/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имеют право досрочно завершить экзамен и покинуть ППЭ.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14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91" y="539058"/>
            <a:ext cx="5922890" cy="5079147"/>
          </a:xfrm>
          <a:prstGeom prst="rect">
            <a:avLst/>
          </a:prstGeom>
          <a:solidFill>
            <a:schemeClr val="bg2">
              <a:lumMod val="40000"/>
              <a:lumOff val="60000"/>
              <a:alpha val="31000"/>
            </a:schemeClr>
          </a:solidFill>
          <a:ln w="254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24.05.2021 </a:t>
            </a:r>
            <a:r>
              <a:rPr lang="ru-RU" sz="28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solidFill>
                  <a:srgbClr val="048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sz="2800" b="1" dirty="0">
              <a:solidFill>
                <a:srgbClr val="048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25.05.2021 </a:t>
            </a:r>
            <a:r>
              <a:rPr lang="ru-RU" sz="28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solidFill>
                  <a:srgbClr val="1A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sz="2800" b="1" i="1" dirty="0" smtClean="0">
              <a:solidFill>
                <a:srgbClr val="1A6A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27.05.2021 </a:t>
            </a:r>
            <a:r>
              <a:rPr lang="ru-RU" sz="28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28.05.2021 </a:t>
            </a:r>
            <a:r>
              <a:rPr lang="ru-RU" sz="28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>
              <a:defRPr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08.06.2021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10.06.2021 –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30.06.2021 –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02.07.2021 –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01" y="0"/>
            <a:ext cx="808848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50402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Расписание </a:t>
            </a:r>
            <a:r>
              <a:rPr lang="ru-RU" sz="3200" b="1" dirty="0" smtClean="0">
                <a:solidFill>
                  <a:srgbClr val="C00000"/>
                </a:solidFill>
              </a:rPr>
              <a:t>ГВЭ-9 2021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851" y="539058"/>
            <a:ext cx="1752600" cy="5079147"/>
          </a:xfrm>
          <a:prstGeom prst="rect">
            <a:avLst/>
          </a:prstGeom>
          <a:solidFill>
            <a:srgbClr val="E2FAC2">
              <a:alpha val="31000"/>
            </a:srgbClr>
          </a:solidFill>
          <a:ln w="254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800" b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177" b="1" dirty="0">
                <a:solidFill>
                  <a:srgbClr val="050402"/>
                </a:solidFill>
                <a:latin typeface="Cambria" pitchFamily="18" charset="0"/>
              </a:rPr>
              <a:t>Основной период </a:t>
            </a:r>
          </a:p>
          <a:p>
            <a:pPr algn="ctr">
              <a:defRPr/>
            </a:pPr>
            <a:r>
              <a:rPr lang="ru-RU" sz="2177" b="1" dirty="0">
                <a:solidFill>
                  <a:srgbClr val="050402"/>
                </a:solidFill>
                <a:latin typeface="Cambria" pitchFamily="18" charset="0"/>
              </a:rPr>
              <a:t>Май – </a:t>
            </a:r>
            <a:r>
              <a:rPr lang="ru-RU" sz="2177" b="1" dirty="0" smtClean="0">
                <a:solidFill>
                  <a:srgbClr val="050402"/>
                </a:solidFill>
                <a:latin typeface="Cambria" pitchFamily="18" charset="0"/>
              </a:rPr>
              <a:t>июль</a:t>
            </a:r>
            <a:endParaRPr lang="ru-RU" sz="2177" b="1" dirty="0">
              <a:solidFill>
                <a:srgbClr val="05040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177" b="1" dirty="0">
                <a:solidFill>
                  <a:srgbClr val="050402"/>
                </a:solidFill>
                <a:latin typeface="Cambria" pitchFamily="18" charset="0"/>
              </a:rPr>
              <a:t> </a:t>
            </a:r>
            <a:r>
              <a:rPr lang="ru-RU" sz="2177" b="1" dirty="0" smtClean="0">
                <a:solidFill>
                  <a:srgbClr val="050402"/>
                </a:solidFill>
                <a:latin typeface="Cambria" pitchFamily="18" charset="0"/>
              </a:rPr>
              <a:t>2021 </a:t>
            </a:r>
            <a:r>
              <a:rPr lang="ru-RU" sz="2177" b="1" dirty="0">
                <a:solidFill>
                  <a:srgbClr val="050402"/>
                </a:solidFill>
                <a:latin typeface="Cambria" pitchFamily="18" charset="0"/>
              </a:rPr>
              <a:t>года</a:t>
            </a: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488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20687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Завершение экзамена 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764704"/>
            <a:ext cx="4104456" cy="49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0" rIns="52613" bIns="26304" rtlCol="0" anchor="t" anchorCtr="0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объявляет об окончании экзамена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складывают все ЭМ на край стола (включая КИМ и черновики)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производит сбор ЭМ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формой  ППЭ-05-02 ГВЭ: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Упаковывает: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один  ВДП бланки  ГВЭ и запечатывает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конверт и запечатывает: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испорченные или имеющие полиграфические дефекты ИК;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КИМ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черновики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 формы, протоколы, служебные записки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764704"/>
            <a:ext cx="4534794" cy="49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26304" rIns="52613" bIns="26304" rtlCol="0" anchor="t" anchorCtr="0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Штабе ППЭ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за специально подготовленным столом, находящимся в зоне видимости камер видеонаблюдения, в присутствии члена ГЭК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 всех ответственных организаторов в аудитории следующие материалы: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запечатанные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ВДП с бланками ГВЭ,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конверт с КИМ, с использованными черновиками;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неиспользованные или имеющие полиграфические дефекты комплекты бланков ГВЭ;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использованные КИМ;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неиспользованные ДБО;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неиспользованные черновики;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ППЭ;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служебные записки (при наличии);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случае проведения ГВЭ в устной форме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аудиозаписи устных ответов участников ГВЭ, записанные на внешний носитель техническим специалистом.</a:t>
            </a:r>
          </a:p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814000"/>
            <a:ext cx="8749636" cy="9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13" tIns="0" rIns="52613" bIns="26304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приема ЭМ руководитель ППЭ должен 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заполнить формы ППЭ-14-01-ГВЭ,   ППЭ-13-01-ГВЭ ,  ППЭ-14-02-ГВЭ;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передать все материалы по форме ППЭ-14-01-ГВЭ «Акт приемки-передачи экзаменационных материалов в ППЭ» члену ГЭК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b="1333"/>
          <a:stretch/>
        </p:blipFill>
        <p:spPr bwMode="auto">
          <a:xfrm>
            <a:off x="0" y="92160"/>
            <a:ext cx="5903177" cy="676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28" y="92160"/>
            <a:ext cx="118994" cy="178491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903177" y="270651"/>
            <a:ext cx="3132000" cy="117823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89989" tIns="71992" rIns="89989" bIns="7199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8" b="1" dirty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</a:rPr>
              <a:t>Форма ППЭ </a:t>
            </a:r>
            <a:r>
              <a:rPr lang="ru-RU" altLang="ru-RU" sz="2358" b="1" dirty="0" smtClean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</a:rPr>
              <a:t>-13-01</a:t>
            </a:r>
            <a:endParaRPr lang="ru-RU" altLang="ru-RU" sz="2358" b="1" dirty="0">
              <a:solidFill>
                <a:srgbClr val="000000"/>
              </a:solidFill>
              <a:latin typeface="Cambria" panose="02040503050406030204" pitchFamily="18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8" b="1" dirty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</a:rPr>
              <a:t> </a:t>
            </a:r>
            <a:r>
              <a:rPr lang="ru-RU" altLang="ru-RU" sz="1996" b="1" dirty="0" smtClean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</a:rPr>
              <a:t>«Протокол проведения ГВЭ в ППЭ</a:t>
            </a:r>
            <a:r>
              <a:rPr lang="ru-RU" altLang="ru-RU" sz="1996" b="1" dirty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29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5" y="720"/>
            <a:ext cx="5617440" cy="68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144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23" y="119538"/>
            <a:ext cx="8778858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Акт приемки-передачи экзаменационных материалов  (форма ППЭ-9 14-01 ГВЭ)</a:t>
            </a:r>
          </a:p>
        </p:txBody>
      </p:sp>
      <p:pic>
        <p:nvPicPr>
          <p:cNvPr id="7373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1" y="1142281"/>
            <a:ext cx="5942880" cy="57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564" t="12537" r="42253" b="34961"/>
          <a:stretch/>
        </p:blipFill>
        <p:spPr>
          <a:xfrm>
            <a:off x="5799909" y="6540137"/>
            <a:ext cx="2472612" cy="1465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44C8-6E23-44AA-980A-93C889807E48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61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Возможные ситуации в аудитории во время экзамена</a:t>
            </a:r>
          </a:p>
        </p:txBody>
      </p:sp>
      <p:sp>
        <p:nvSpPr>
          <p:cNvPr id="32772" name="Прямоугольник 15"/>
          <p:cNvSpPr>
            <a:spLocks noChangeArrowheads="1"/>
          </p:cNvSpPr>
          <p:nvPr/>
        </p:nvSpPr>
        <p:spPr bwMode="auto">
          <a:xfrm>
            <a:off x="428625" y="60721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бъект 2"/>
          <p:cNvSpPr txBox="1">
            <a:spLocks/>
          </p:cNvSpPr>
          <p:nvPr/>
        </p:nvSpPr>
        <p:spPr bwMode="auto">
          <a:xfrm>
            <a:off x="571500" y="642938"/>
            <a:ext cx="8358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3" y="571500"/>
            <a:ext cx="5572125" cy="4357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УДАЛЕНИЕ В СЛУЧАЕ НАРУШЕНИЯ ПОРЯДКА ПРОВЕДЕНИЯ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ГВЭ: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ППЭ-21 (подпись члена ГЭК)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УВАЖИТЕЛЬНОЙ ПРИЧИНЕ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ППЭ-22 (подпись члена ГЭК, подпись медработника)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000125"/>
            <a:ext cx="1847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8680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500063"/>
            <a:ext cx="1704975" cy="22685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357188" y="5072063"/>
            <a:ext cx="5286375" cy="17287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just">
              <a:defRPr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 в Штабе ППЭ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продемонстрировать на камеру видеонаблюдения средство связи и электронно-вычислительной техники, фото-, аудио- и видеоаппаратуры, справочные материалы, письменные заметки и иные средстве хранения и передачи информации, обнаруженные у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участника. На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камеру проговорить, какой именно предмет обнаружен и его содержание (в случае обнаружения письменных заметок). 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15188" y="1928813"/>
            <a:ext cx="64293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86500" y="2428875"/>
            <a:ext cx="642938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500938" y="4643438"/>
            <a:ext cx="334962" cy="48418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57875" y="5643563"/>
            <a:ext cx="3071813" cy="971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осуществляет контроль наличия соответствующих отметок в бланках регистрации таких участников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5400000">
            <a:off x="7278688" y="5222875"/>
            <a:ext cx="357188" cy="484187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500438"/>
            <a:ext cx="31384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286500" y="4857750"/>
            <a:ext cx="428625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286625" y="4857750"/>
            <a:ext cx="357188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001000" y="4857750"/>
            <a:ext cx="428625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Объект 2"/>
          <p:cNvSpPr txBox="1">
            <a:spLocks/>
          </p:cNvSpPr>
          <p:nvPr/>
        </p:nvSpPr>
        <p:spPr bwMode="auto">
          <a:xfrm>
            <a:off x="428625" y="500063"/>
            <a:ext cx="8358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75" y="1895476"/>
            <a:ext cx="5214938" cy="896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 ГВЭ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подать апелляцию на любом этапе проведения ГИА в ППЭ (до выхода из ППЭ!)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8" y="3219415"/>
            <a:ext cx="5286375" cy="3424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ГЭК:</a:t>
            </a:r>
          </a:p>
          <a:p>
            <a:pPr marL="342414" indent="-342414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проверку по факту изложенного участником ГИА в апелляции о нарушении установленного порядка проведения ГИА материала после окончания экзамена в аудиториях ППЭ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414" indent="-342414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проверки может создать комиссию, в состав которой входят член ГЭК, работники ППЭ, общественный наблюдатель</a:t>
            </a:r>
          </a:p>
        </p:txBody>
      </p:sp>
      <p:pic>
        <p:nvPicPr>
          <p:cNvPr id="2970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000250"/>
            <a:ext cx="3157566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214942" y="1643050"/>
            <a:ext cx="3643338" cy="500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1" rIns="91311" bIns="45651" anchor="ctr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экзамена: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72132" y="2643182"/>
            <a:ext cx="3071834" cy="64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1" rIns="91311" bIns="4565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ГЭК: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88" y="500063"/>
            <a:ext cx="8501062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1" tIns="45651" rIns="91311" bIns="45651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АПЕЛЛЯЦИЯ О НАРУШЕНИИ УСТАНОВЛЕННОГО ПОРЯДКА ПРОВЕДЕНИЯ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до выхода из ППЭ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ППЭ-02, ППЭ-03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Возможные ситуации в аудитории во время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3875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Ответственность за нарушения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14282" y="642938"/>
            <a:ext cx="8715436" cy="5454168"/>
            <a:chOff x="214282" y="642938"/>
            <a:chExt cx="8715436" cy="5454168"/>
          </a:xfrm>
        </p:grpSpPr>
        <p:sp>
          <p:nvSpPr>
            <p:cNvPr id="9" name="TextBox 8"/>
            <p:cNvSpPr txBox="1"/>
            <p:nvPr/>
          </p:nvSpPr>
          <p:spPr>
            <a:xfrm>
              <a:off x="2500298" y="1357298"/>
              <a:ext cx="6429420" cy="34330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36000" bIns="72000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Статья 19.30. Нарушение требований к ведению образовательной деятельности и организации образовательного процесса</a:t>
              </a:r>
            </a:p>
            <a:p>
              <a:pPr algn="just"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п. 4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 влечет наложение административного штрафа на граждан в размере от 3 тысяч до 5 тысяч рублей; на должностных лиц - от 20 тысяч до 40 тысяч рублей; на юридических лиц - от 50 тысяч до 200 тысяч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рублей.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214313" y="642938"/>
              <a:ext cx="8715375" cy="648000"/>
            </a:xfrm>
            <a:prstGeom prst="rect">
              <a:avLst/>
            </a:prstGeom>
            <a:blipFill dpi="0" rotWithShape="1">
              <a:blip r:embed="rId3" cstate="print">
                <a:alphaModFix amt="66000"/>
              </a:blip>
              <a:srcRect/>
              <a:stretch>
                <a:fillRect/>
              </a:stretch>
            </a:blip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500"/>
                </a:spcBef>
                <a:tabLst>
                  <a:tab pos="457200" algn="l"/>
                </a:tabLs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Федеральный закон от 30 декабря 2001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года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№ 195</a:t>
              </a:r>
            </a:p>
            <a:p>
              <a:pPr>
                <a:spcAft>
                  <a:spcPts val="500"/>
                </a:spcAft>
                <a:tabLst>
                  <a:tab pos="457200" algn="l"/>
                </a:tabLs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«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Кодекс Российской Федерации об административных правонарушениях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»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282" y="4857760"/>
              <a:ext cx="8715436" cy="12393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72000" bIns="144000">
              <a:spAutoFit/>
            </a:bodyPr>
            <a:lstStyle/>
            <a:p>
              <a:pPr algn="just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Статья 13.11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Нарушение установленного законом порядка сбора, хранения, использования или распространения информации о гражданах (персональных данных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Статья 13.12. 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Нарушение правил защиты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информации.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Статья 13.14. 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Разглашение информации с ограниченным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доступом.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758" name="Picture 6" descr="http://www.auto-edu.ru/pars_docs/refs/14/13489/13489_html_m1d8cd39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3" y="1368000"/>
              <a:ext cx="207168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1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1032" y="188640"/>
            <a:ext cx="8533456" cy="6552728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FFFF00"/>
              </a:solidFill>
            </a:endParaRPr>
          </a:p>
          <a:p>
            <a:endParaRPr lang="ru-RU" sz="8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</a:p>
          <a:p>
            <a:endParaRPr lang="en-US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8(412) 34-86-07)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rcoi_gia58@mail.ru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rcoi58.ru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РЦОИ Пензенской области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Фадеева Татьяна Михайловна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РЦОИ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Марина Анатольевна</a:t>
            </a:r>
          </a:p>
          <a:p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9137" y="1556792"/>
            <a:ext cx="7772400" cy="1470025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908720"/>
            <a:ext cx="4286280" cy="956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08000" bIns="108000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выпускной экзамен (ГВЭ)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043608" y="1916832"/>
            <a:ext cx="1080120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16216" y="1484784"/>
            <a:ext cx="2376264" cy="956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08000" bIns="108000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Тексты, темы заданий, билеты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836712"/>
            <a:ext cx="2376264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44000" bIns="468000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1"/>
            <a:ext cx="148983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 bwMode="auto">
          <a:xfrm>
            <a:off x="172528" y="0"/>
            <a:ext cx="8971472" cy="792000"/>
          </a:xfrm>
          <a:prstGeom prst="rect">
            <a:avLst/>
          </a:prstGeom>
          <a:blipFill dpi="0" rotWithShape="1">
            <a:blip r:embed="rId3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Формы проведения ГИА, участники ГВЭ</a:t>
            </a: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821310" y="1179558"/>
            <a:ext cx="72008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684768"/>
            <a:ext cx="7683274" cy="8846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Нашивка 4"/>
          <p:cNvSpPr/>
          <p:nvPr/>
        </p:nvSpPr>
        <p:spPr>
          <a:xfrm>
            <a:off x="4196529" y="3355169"/>
            <a:ext cx="1055743" cy="452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94065976"/>
              </p:ext>
            </p:extLst>
          </p:nvPr>
        </p:nvGraphicFramePr>
        <p:xfrm>
          <a:off x="0" y="2492896"/>
          <a:ext cx="889248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9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857232"/>
            <a:ext cx="6357982" cy="478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36000" bIns="72000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590" y="2714620"/>
            <a:ext cx="3960440" cy="1018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36000" bIns="180000" rtlCol="0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 с ОВЗ, детей-инвалидов и инвалидов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643182"/>
            <a:ext cx="7683274" cy="8846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11960" y="4077072"/>
          <a:ext cx="421769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46"/>
                <a:gridCol w="21088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9512" y="4077072"/>
            <a:ext cx="3168352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08000" bIns="108000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Обязательные экзамены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570" y="5101008"/>
            <a:ext cx="7861111" cy="833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08000" bIns="108000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 году участники ГИА с ОВЗ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сдают по желанию только один обязательный предмет по выбору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5832" y="0"/>
            <a:ext cx="9149832" cy="79200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Формы проведения ГИА, выбор экзаменов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3311860" y="4185084"/>
            <a:ext cx="72008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звернутая стрелка 28"/>
          <p:cNvSpPr/>
          <p:nvPr/>
        </p:nvSpPr>
        <p:spPr>
          <a:xfrm rot="5400000">
            <a:off x="7990708" y="2490022"/>
            <a:ext cx="1428760" cy="877824"/>
          </a:xfrm>
          <a:prstGeom prst="uturnArrow">
            <a:avLst>
              <a:gd name="adj1" fmla="val 25000"/>
              <a:gd name="adj2" fmla="val 21900"/>
              <a:gd name="adj3" fmla="val 28720"/>
              <a:gd name="adj4" fmla="val 43750"/>
              <a:gd name="adj5" fmla="val 7252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7990" y="1571612"/>
            <a:ext cx="3960440" cy="1052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0" bIns="36000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обязательным учебным  предметам проводится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 устной форме по желанию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000" y="2714620"/>
            <a:ext cx="4572000" cy="103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36000" bIns="72000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определенных категорий обучающихся, в том числе обучающихся с ОВЗ, детей-инвалидов и инвалидов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Развернутая стрелка 32"/>
          <p:cNvSpPr/>
          <p:nvPr/>
        </p:nvSpPr>
        <p:spPr>
          <a:xfrm rot="5400000" flipV="1">
            <a:off x="-288000" y="2474434"/>
            <a:ext cx="1448454" cy="928694"/>
          </a:xfrm>
          <a:prstGeom prst="uturnArrow">
            <a:avLst>
              <a:gd name="adj1" fmla="val 25000"/>
              <a:gd name="adj2" fmla="val 19139"/>
              <a:gd name="adj3" fmla="val 25000"/>
              <a:gd name="adj4" fmla="val 43750"/>
              <a:gd name="adj5" fmla="val 7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8000" y="1571612"/>
            <a:ext cx="4572000" cy="1052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0" bIns="36000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обязательным учебным предметам проводится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письменной форме для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1857356" y="1285860"/>
            <a:ext cx="100811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072198" y="1285860"/>
            <a:ext cx="100811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880698" y="4692490"/>
            <a:ext cx="100811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989454" cy="478971"/>
            <a:chOff x="-7620" y="0"/>
            <a:chExt cx="9144000" cy="926755"/>
          </a:xfrm>
        </p:grpSpPr>
        <p:pic>
          <p:nvPicPr>
            <p:cNvPr id="5" name="Рисунок 4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7478" y="78377"/>
            <a:ext cx="6367680" cy="587520"/>
          </a:xfrm>
          <a:noFill/>
        </p:spPr>
        <p:txBody>
          <a:bodyPr anchor="ctr"/>
          <a:lstStyle/>
          <a:p>
            <a:pPr algn="ctr"/>
            <a:r>
              <a:rPr lang="ru-RU" altLang="ru-RU" sz="2449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ПОВТОРНАЯ СДАЧА ГИА-9 </a:t>
            </a:r>
            <a:endParaRPr lang="ru-RU" altLang="ru-RU" sz="2449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546" y="578811"/>
            <a:ext cx="8873544" cy="5586145"/>
          </a:xfrm>
          <a:prstGeom prst="rect">
            <a:avLst/>
          </a:prstGeom>
          <a:solidFill>
            <a:srgbClr val="F1FCFE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ГИА допускаются следующие обучающиеся: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на ГИА неудовлетворительный результат по одному из обязательных учебных предметов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только по одному обязательному учебному предмету,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получившие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указанному учебному предмету неудовлетворительный результат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экзамены по уважительным причинам, подтвержденным документально; </a:t>
            </a:r>
          </a:p>
          <a:p>
            <a:pPr algn="just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завершившие выполнение экзаменационной работы по уважительным причинам; </a:t>
            </a:r>
          </a:p>
          <a:p>
            <a:pPr marL="194421" indent="-194421" algn="just">
              <a:buFontTx/>
              <a:buChar char="-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которых были аннулированы в случае выявлении фактов нарушений процедуры проведения экзамена. </a:t>
            </a:r>
          </a:p>
          <a:p>
            <a:pPr algn="just"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прошедшие ГИА-9 или получившие неудовлетворительные результаты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предметам или повторно не сдавшие один из экзаменов в дополнительные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основного периода,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пересдать экзамены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года.</a:t>
            </a:r>
          </a:p>
          <a:p>
            <a:pPr algn="just"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 rot="5400000">
            <a:off x="1966223" y="1023287"/>
            <a:ext cx="500066" cy="432048"/>
          </a:xfrm>
          <a:prstGeom prst="down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92088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6" descr="____1_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1"/>
            <a:ext cx="7688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00232" y="929847"/>
            <a:ext cx="651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образовательной организации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1428736"/>
            <a:ext cx="659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дому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медицинских показаний</a:t>
            </a:r>
            <a:endParaRPr lang="ru-RU" sz="22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7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792088" cy="5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627214" y="2295805"/>
            <a:ext cx="630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медицинском учреждении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924944"/>
            <a:ext cx="8715436" cy="6120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условиях, учитывающих состояние их здоровья и особенности психофизического развития: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4221088"/>
            <a:ext cx="8712968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пандусов, поручней, расширенных дверных проемов, лифтов, специальных кресел и других приспособлений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3573016"/>
            <a:ext cx="8712968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 для организации питания и перерывов для проведения необходимых медико-профилактических процедур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4797152"/>
            <a:ext cx="8712968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присутствие ассистента при необходимости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5301208"/>
            <a:ext cx="8712968" cy="3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технические средства при необходимости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F:\сурд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97152"/>
            <a:ext cx="120775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F:\глу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13176"/>
            <a:ext cx="973541" cy="73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 bwMode="auto">
          <a:xfrm>
            <a:off x="0" y="0"/>
            <a:ext cx="9144000" cy="792000"/>
          </a:xfrm>
          <a:prstGeom prst="rect">
            <a:avLst/>
          </a:prstGeom>
          <a:blipFill dpi="0" rotWithShape="1">
            <a:blip r:embed="rId7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Для участников с ОВЗ организуется проведение ГВЭ 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51520" y="5733256"/>
            <a:ext cx="8678198" cy="976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продолжительности выполнения экзаменационной работы 4 и более часа организуются перерывы для проведения необходимых лечебных и профилактических мероприятий и  питания обучающихся</a:t>
            </a: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5400000">
            <a:off x="1966223" y="1671359"/>
            <a:ext cx="500066" cy="432048"/>
          </a:xfrm>
          <a:prstGeom prst="down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1966223" y="2391439"/>
            <a:ext cx="500066" cy="432048"/>
          </a:xfrm>
          <a:prstGeom prst="down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3852</Words>
  <Application>Microsoft Office PowerPoint</Application>
  <PresentationFormat>Экран (4:3)</PresentationFormat>
  <Paragraphs>696</Paragraphs>
  <Slides>57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 Unicode MS</vt:lpstr>
      <vt:lpstr>MS Gothic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Office Theme</vt:lpstr>
      <vt:lpstr>Презентация PowerPoint</vt:lpstr>
      <vt:lpstr>Нормативные документы для проведения ГИА-9 в 2021 году</vt:lpstr>
      <vt:lpstr>Методические рекомендации Рособрнадзора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ПОВТОРНАЯ СДАЧА ГИА-9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привлекаемые к проведению ГВЭ в ППЭ</vt:lpstr>
      <vt:lpstr>Лица, привлекаемые к проведению ГВЭ в ППЭ</vt:lpstr>
      <vt:lpstr>Функциональные обязанности ассистентов</vt:lpstr>
      <vt:lpstr>Экзаменатор-собеседник (ГВЭ устная форма сдачи ГИА)</vt:lpstr>
      <vt:lpstr>Презентация PowerPoint</vt:lpstr>
      <vt:lpstr>Презентация PowerPoint</vt:lpstr>
      <vt:lpstr>Презентация PowerPoint</vt:lpstr>
      <vt:lpstr>Формы ГВЭ-9</vt:lpstr>
      <vt:lpstr>особенности организации ППЭ и аудиторий  для участников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ОГЭ 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с ОВЗ</vt:lpstr>
      <vt:lpstr>Наполняемость аудиторий для лиц с овз</vt:lpstr>
      <vt:lpstr>РАЗРЕШЕННЫЕ СПРАВОЧНЫЕ МАТЕРИАЛЫ</vt:lpstr>
      <vt:lpstr>Презентация PowerPoint</vt:lpstr>
      <vt:lpstr>Презентация PowerPoint</vt:lpstr>
      <vt:lpstr>Презентация PowerPoint</vt:lpstr>
      <vt:lpstr>Особенности проведения ГВЭ по русскому языку (письменная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ГВЭ в устной форме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Марина Макарова</cp:lastModifiedBy>
  <cp:revision>305</cp:revision>
  <cp:lastPrinted>2019-04-25T08:40:28Z</cp:lastPrinted>
  <dcterms:created xsi:type="dcterms:W3CDTF">2018-09-04T12:10:47Z</dcterms:created>
  <dcterms:modified xsi:type="dcterms:W3CDTF">2021-04-26T07:40:13Z</dcterms:modified>
</cp:coreProperties>
</file>